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35"/>
  </p:notesMasterIdLst>
  <p:sldIdLst>
    <p:sldId id="259" r:id="rId2"/>
    <p:sldId id="265" r:id="rId3"/>
    <p:sldId id="266" r:id="rId4"/>
    <p:sldId id="274" r:id="rId5"/>
    <p:sldId id="275" r:id="rId6"/>
    <p:sldId id="290" r:id="rId7"/>
    <p:sldId id="267" r:id="rId8"/>
    <p:sldId id="276" r:id="rId9"/>
    <p:sldId id="268" r:id="rId10"/>
    <p:sldId id="279" r:id="rId11"/>
    <p:sldId id="291" r:id="rId12"/>
    <p:sldId id="269" r:id="rId13"/>
    <p:sldId id="283" r:id="rId14"/>
    <p:sldId id="270" r:id="rId15"/>
    <p:sldId id="285" r:id="rId16"/>
    <p:sldId id="287" r:id="rId17"/>
    <p:sldId id="293" r:id="rId18"/>
    <p:sldId id="292" r:id="rId19"/>
    <p:sldId id="294" r:id="rId20"/>
    <p:sldId id="295" r:id="rId21"/>
    <p:sldId id="298" r:id="rId22"/>
    <p:sldId id="297" r:id="rId23"/>
    <p:sldId id="299" r:id="rId24"/>
    <p:sldId id="300" r:id="rId25"/>
    <p:sldId id="301" r:id="rId26"/>
    <p:sldId id="302" r:id="rId27"/>
    <p:sldId id="303" r:id="rId28"/>
    <p:sldId id="304" r:id="rId29"/>
    <p:sldId id="305" r:id="rId30"/>
    <p:sldId id="306" r:id="rId31"/>
    <p:sldId id="271" r:id="rId32"/>
    <p:sldId id="307" r:id="rId33"/>
    <p:sldId id="272" r:id="rId3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orient="horz" pos="232">
          <p15:clr>
            <a:srgbClr val="A4A3A4"/>
          </p15:clr>
        </p15:guide>
        <p15:guide id="3" orient="horz" pos="4088">
          <p15:clr>
            <a:srgbClr val="A4A3A4"/>
          </p15:clr>
        </p15:guide>
        <p15:guide id="4" pos="3934">
          <p15:clr>
            <a:srgbClr val="A4A3A4"/>
          </p15:clr>
        </p15:guide>
        <p15:guide id="5" pos="57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73A1C"/>
    <a:srgbClr val="F23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353" autoAdjust="0"/>
    <p:restoredTop sz="94296" autoAdjust="0"/>
  </p:normalViewPr>
  <p:slideViewPr>
    <p:cSldViewPr snapToGrid="0" snapToObjects="1">
      <p:cViewPr>
        <p:scale>
          <a:sx n="110" d="100"/>
          <a:sy n="110" d="100"/>
        </p:scale>
        <p:origin x="592" y="304"/>
      </p:cViewPr>
      <p:guideLst>
        <p:guide orient="horz" pos="2160"/>
        <p:guide orient="horz" pos="232"/>
        <p:guide orient="horz" pos="4088"/>
        <p:guide pos="3934"/>
        <p:guide pos="574"/>
      </p:guideLst>
    </p:cSldViewPr>
  </p:slideViewPr>
  <p:notesTextViewPr>
    <p:cViewPr>
      <p:scale>
        <a:sx n="1" d="1"/>
        <a:sy n="1" d="1"/>
      </p:scale>
      <p:origin x="0" y="0"/>
    </p:cViewPr>
  </p:notesTextViewPr>
  <p:sorterViewPr>
    <p:cViewPr>
      <p:scale>
        <a:sx n="75" d="100"/>
        <a:sy n="75"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9A1B505-D1E1-48DC-912C-226BBF039127}" type="datetimeFigureOut">
              <a:rPr lang="zh-CN" altLang="en-US" smtClean="0"/>
              <a:t>2021/3/31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7BE1DCE-0208-48AD-8C8B-7C212E73764D}" type="slidenum">
              <a:rPr lang="zh-CN" altLang="en-US" smtClean="0"/>
              <a:t>‹#›</a:t>
            </a:fld>
            <a:endParaRPr lang="zh-CN" altLang="en-US"/>
          </a:p>
        </p:txBody>
      </p:sp>
    </p:spTree>
    <p:extLst>
      <p:ext uri="{BB962C8B-B14F-4D97-AF65-F5344CB8AC3E}">
        <p14:creationId xmlns:p14="http://schemas.microsoft.com/office/powerpoint/2010/main" val="30171331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BE1DCE-0208-48AD-8C8B-7C212E73764D}" type="slidenum">
              <a:rPr lang="zh-CN" altLang="en-US" smtClean="0"/>
              <a:t>5</a:t>
            </a:fld>
            <a:endParaRPr lang="zh-CN" altLang="en-US"/>
          </a:p>
        </p:txBody>
      </p:sp>
    </p:spTree>
    <p:extLst>
      <p:ext uri="{BB962C8B-B14F-4D97-AF65-F5344CB8AC3E}">
        <p14:creationId xmlns:p14="http://schemas.microsoft.com/office/powerpoint/2010/main" val="37292126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5_自定义版式">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a:srcRect l="61489" t="25058" r="12143" b="25081"/>
          <a:stretch>
            <a:fillRect/>
          </a:stretch>
        </p:blipFill>
        <p:spPr>
          <a:xfrm>
            <a:off x="3882314" y="1181451"/>
            <a:ext cx="4495104" cy="4495104"/>
          </a:xfrm>
          <a:prstGeom prst="ellipse">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a:srcRect t="22049" r="54675" b="21936"/>
          <a:stretch>
            <a:fillRect/>
          </a:stretch>
        </p:blipFill>
        <p:spPr>
          <a:xfrm>
            <a:off x="952455" y="-12701"/>
            <a:ext cx="10492980" cy="6858001"/>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a:srcRect t="15838" r="78197" b="16675"/>
          <a:stretch>
            <a:fillRect/>
          </a:stretch>
        </p:blipFill>
        <p:spPr>
          <a:xfrm>
            <a:off x="8015258" y="-12700"/>
            <a:ext cx="4189442" cy="685800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pic>
        <p:nvPicPr>
          <p:cNvPr id="4" name="图片 3"/>
          <p:cNvPicPr>
            <a:picLocks noChangeAspect="1"/>
          </p:cNvPicPr>
          <p:nvPr userDrawn="1"/>
        </p:nvPicPr>
        <p:blipFill rotWithShape="1">
          <a:blip r:embed="rId2"/>
          <a:srcRect t="15838" r="78197" b="16675"/>
          <a:stretch>
            <a:fillRect/>
          </a:stretch>
        </p:blipFill>
        <p:spPr>
          <a:xfrm flipH="1">
            <a:off x="0" y="-12700"/>
            <a:ext cx="4189442" cy="685800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a:srcRect l="54115" t="20375" r="25555" b="20378"/>
          <a:stretch>
            <a:fillRect/>
          </a:stretch>
        </p:blipFill>
        <p:spPr>
          <a:xfrm>
            <a:off x="7739212" y="0"/>
            <a:ext cx="4452788" cy="6862813"/>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sp>
        <p:nvSpPr>
          <p:cNvPr id="2" name="文本占位符 7"/>
          <p:cNvSpPr>
            <a:spLocks noGrp="1"/>
          </p:cNvSpPr>
          <p:nvPr>
            <p:ph type="body" sz="quarter" idx="10" hasCustomPrompt="1"/>
          </p:nvPr>
        </p:nvSpPr>
        <p:spPr>
          <a:xfrm>
            <a:off x="659004" y="258233"/>
            <a:ext cx="4868117" cy="529569"/>
          </a:xfrm>
          <a:prstGeom prst="rect">
            <a:avLst/>
          </a:prstGeom>
          <a:ln w="12700" cmpd="sng">
            <a:solidFill>
              <a:schemeClr val="tx1"/>
            </a:solidFill>
          </a:ln>
        </p:spPr>
        <p:txBody>
          <a:bodyPr vert="horz" anchor="ctr"/>
          <a:lstStyle>
            <a:lvl1pPr marL="0" indent="0" algn="l">
              <a:buNone/>
              <a:defRPr sz="2400" b="1">
                <a:latin typeface="Segoe UI Light" panose="020B0502040204020203" charset="0"/>
                <a:ea typeface="Segoe UI Light" panose="020B0502040204020203" charset="0"/>
                <a:cs typeface="Segoe UI Light" panose="020B0502040204020203" charset="0"/>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
        <p:nvSpPr>
          <p:cNvPr id="3" name="文本占位符 7"/>
          <p:cNvSpPr>
            <a:spLocks noGrp="1"/>
          </p:cNvSpPr>
          <p:nvPr>
            <p:ph type="body" sz="quarter" idx="13" hasCustomPrompt="1"/>
          </p:nvPr>
        </p:nvSpPr>
        <p:spPr>
          <a:xfrm>
            <a:off x="11386592" y="171547"/>
            <a:ext cx="805408" cy="616255"/>
          </a:xfrm>
          <a:prstGeom prst="rect">
            <a:avLst/>
          </a:prstGeom>
          <a:solidFill>
            <a:schemeClr val="tx1"/>
          </a:solidFill>
        </p:spPr>
        <p:txBody>
          <a:bodyPr vert="horz" anchor="ctr"/>
          <a:lstStyle>
            <a:lvl1pPr marL="0" indent="0" algn="ctr">
              <a:buNone/>
              <a:defRPr sz="2400" b="1">
                <a:solidFill>
                  <a:srgbClr val="FFFFFF"/>
                </a:solidFill>
                <a:latin typeface="Segoe UI Light" panose="020B0502040204020203" charset="0"/>
                <a:ea typeface="Segoe UI Light" panose="020B0502040204020203" charset="0"/>
                <a:cs typeface="Segoe UI Light" panose="020B0502040204020203" charset="0"/>
              </a:defRPr>
            </a:lvl1pPr>
          </a:lstStyle>
          <a:p>
            <a:pPr lvl="0"/>
            <a:r>
              <a:rPr kumimoji="1" lang="en-US" altLang="zh-CN" dirty="0"/>
              <a:t>01</a:t>
            </a:r>
            <a:endParaRPr kumimoji="1" lang="zh-CN" altLang="en-US" dirty="0"/>
          </a:p>
        </p:txBody>
      </p:sp>
      <p:sp>
        <p:nvSpPr>
          <p:cNvPr id="4" name="图片占位符 8"/>
          <p:cNvSpPr>
            <a:spLocks noGrp="1"/>
          </p:cNvSpPr>
          <p:nvPr>
            <p:ph type="pic" sz="quarter" idx="14" hasCustomPrompt="1"/>
          </p:nvPr>
        </p:nvSpPr>
        <p:spPr>
          <a:xfrm>
            <a:off x="376768" y="5989475"/>
            <a:ext cx="1960033" cy="533400"/>
          </a:xfrm>
          <a:prstGeom prst="rect">
            <a:avLst/>
          </a:prstGeom>
        </p:spPr>
        <p:txBody>
          <a:bodyPr vert="horz" anchor="ctr"/>
          <a:lstStyle>
            <a:lvl1pPr marL="0" indent="0" algn="ctr">
              <a:buNone/>
              <a:defRPr sz="1600" b="1">
                <a:latin typeface="Segoe UI Light" panose="020B0502040204020203" charset="0"/>
                <a:ea typeface="Segoe UI Light" panose="020B0502040204020203" charset="0"/>
                <a:cs typeface="Segoe UI Light" panose="020B0502040204020203" charset="0"/>
              </a:defRPr>
            </a:lvl1pPr>
          </a:lstStyle>
          <a:p>
            <a:r>
              <a:rPr kumimoji="1" lang="en-US" altLang="zh-CN" sz="1600" b="1" dirty="0"/>
              <a:t>LOGO&amp;PIC</a:t>
            </a:r>
            <a:r>
              <a:rPr kumimoji="1" lang="zh-CN" altLang="en-US" sz="1600" b="1" dirty="0"/>
              <a:t> </a:t>
            </a:r>
            <a:r>
              <a:rPr kumimoji="1" lang="en-US" altLang="zh-CN" sz="1600" b="1" dirty="0"/>
              <a:t>HERE</a:t>
            </a:r>
            <a:endParaRPr kumimoji="1" lang="zh-CN" alt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
        <p:nvSpPr>
          <p:cNvPr id="4" name="矩形 3"/>
          <p:cNvSpPr/>
          <p:nvPr userDrawn="1"/>
        </p:nvSpPr>
        <p:spPr>
          <a:xfrm>
            <a:off x="440603" y="759873"/>
            <a:ext cx="1569660" cy="369332"/>
          </a:xfrm>
          <a:prstGeom prst="rect">
            <a:avLst/>
          </a:prstGeom>
        </p:spPr>
        <p:txBody>
          <a:bodyPr wrap="none">
            <a:spAutoFit/>
          </a:bodyPr>
          <a:lstStyle/>
          <a:p>
            <a:pPr defTabSz="609600"/>
            <a:r>
              <a:rPr lang="zh-CN" altLang="en-US" sz="1800" dirty="0">
                <a:solidFill>
                  <a:schemeClr val="tx1">
                    <a:lumMod val="75000"/>
                    <a:lumOff val="25000"/>
                  </a:schemeClr>
                </a:solidFill>
                <a:latin typeface="Segoe UI Light" panose="020B0502040204020203"/>
                <a:ea typeface="微软雅黑" panose="020B0503020204020204" charset="-122"/>
                <a:cs typeface="Segoe UI Light" panose="020B0502040204020203"/>
              </a:rPr>
              <a:t>背景图片素材</a:t>
            </a:r>
          </a:p>
        </p:txBody>
      </p:sp>
      <p:sp>
        <p:nvSpPr>
          <p:cNvPr id="5" name="矩形 4"/>
          <p:cNvSpPr/>
          <p:nvPr userDrawn="1"/>
        </p:nvSpPr>
        <p:spPr>
          <a:xfrm>
            <a:off x="440603" y="182445"/>
            <a:ext cx="777777" cy="246221"/>
          </a:xfrm>
          <a:prstGeom prst="rect">
            <a:avLst/>
          </a:prstGeom>
        </p:spPr>
        <p:txBody>
          <a:bodyPr wrap="none">
            <a:spAutoFit/>
          </a:bodyPr>
          <a:lstStyle/>
          <a:p>
            <a:pPr defTabSz="609600"/>
            <a:r>
              <a:rPr kumimoji="1" lang="en-US" altLang="zh-CN" sz="1000" dirty="0">
                <a:solidFill>
                  <a:schemeClr val="tx1">
                    <a:lumMod val="75000"/>
                    <a:lumOff val="25000"/>
                  </a:schemeClr>
                </a:solidFill>
                <a:latin typeface="Segoe UI Light" panose="020B0502040204020203"/>
                <a:ea typeface="微软雅黑" panose="020B0503020204020204" charset="-122"/>
                <a:cs typeface="Segoe UI Light" panose="020B0502040204020203"/>
              </a:rPr>
              <a:t>OfficePLUS</a:t>
            </a:r>
            <a:endParaRPr lang="zh-CN" altLang="en-US" sz="1000" dirty="0">
              <a:solidFill>
                <a:schemeClr val="tx1">
                  <a:lumMod val="75000"/>
                  <a:lumOff val="25000"/>
                </a:schemeClr>
              </a:solidFill>
              <a:latin typeface="Segoe UI Light" panose="020B0502040204020203"/>
              <a:ea typeface="微软雅黑" panose="020B0503020204020204" charset="-122"/>
              <a:cs typeface="Segoe UI Light" panose="020B0502040204020203"/>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6.png"/><Relationship Id="rId1" Type="http://schemas.openxmlformats.org/officeDocument/2006/relationships/slideLayout" Target="../slideLayouts/slideLayout1.xml"/><Relationship Id="rId5" Type="http://schemas.openxmlformats.org/officeDocument/2006/relationships/image" Target="../media/image14.png"/><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4.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25.png"/><Relationship Id="rId1" Type="http://schemas.openxmlformats.org/officeDocument/2006/relationships/slideLayout" Target="../slideLayouts/slideLayout4.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image" Target="../media/image31.png"/><Relationship Id="rId1" Type="http://schemas.openxmlformats.org/officeDocument/2006/relationships/slideLayout" Target="../slideLayouts/slideLayout4.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image" Target="../media/image37.png"/><Relationship Id="rId1" Type="http://schemas.openxmlformats.org/officeDocument/2006/relationships/slideLayout" Target="../slideLayouts/slideLayout4.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28.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image" Target="../media/image43.png"/><Relationship Id="rId1" Type="http://schemas.openxmlformats.org/officeDocument/2006/relationships/slideLayout" Target="../slideLayouts/slideLayout4.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29.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image" Target="../media/image49.png"/><Relationship Id="rId1" Type="http://schemas.openxmlformats.org/officeDocument/2006/relationships/slideLayout" Target="../slideLayouts/slideLayout4.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365885" y="677545"/>
            <a:ext cx="10166985" cy="2861310"/>
          </a:xfrm>
          <a:prstGeom prst="rect">
            <a:avLst/>
          </a:prstGeom>
        </p:spPr>
        <p:txBody>
          <a:bodyPr wrap="square">
            <a:spAutoFit/>
          </a:bodyPr>
          <a:lstStyle/>
          <a:p>
            <a:pPr algn="just" fontAlgn="auto">
              <a:lnSpc>
                <a:spcPct val="150000"/>
              </a:lnSpc>
            </a:pPr>
            <a:r>
              <a:rPr lang="zh-CN" altLang="en-US" sz="3200" b="1" dirty="0">
                <a:latin typeface="Times New Roman" panose="02020603050405020304" charset="0"/>
                <a:cs typeface="Times New Roman" panose="02020603050405020304" charset="0"/>
              </a:rPr>
              <a:t>Sentiment classification based on transfer learning and construction of quantitative investment strategy</a:t>
            </a:r>
          </a:p>
          <a:p>
            <a:pPr algn="just" fontAlgn="auto">
              <a:lnSpc>
                <a:spcPct val="150000"/>
              </a:lnSpc>
            </a:pPr>
            <a:r>
              <a:rPr lang="en-US" altLang="zh-CN" sz="2800" b="1" dirty="0">
                <a:latin typeface="Times New Roman" panose="02020603050405020304" charset="0"/>
                <a:cs typeface="Times New Roman" panose="02020603050405020304" charset="0"/>
              </a:rPr>
              <a:t>——</a:t>
            </a:r>
            <a:r>
              <a:rPr lang="zh-CN" altLang="en-US" sz="2800" b="1" dirty="0">
                <a:latin typeface="Times New Roman" panose="02020603050405020304" charset="0"/>
                <a:cs typeface="Times New Roman" panose="02020603050405020304" charset="0"/>
              </a:rPr>
              <a:t> Using crawler technology to take the sentiment forum of the </a:t>
            </a:r>
            <a:r>
              <a:rPr lang="en-US" altLang="zh-CN" sz="2800" b="1" dirty="0">
                <a:latin typeface="Times New Roman" panose="02020603050405020304" charset="0"/>
                <a:cs typeface="Times New Roman" panose="02020603050405020304" charset="0"/>
              </a:rPr>
              <a:t>   </a:t>
            </a:r>
          </a:p>
          <a:p>
            <a:pPr algn="just" fontAlgn="auto">
              <a:lnSpc>
                <a:spcPct val="150000"/>
              </a:lnSpc>
            </a:pPr>
            <a:r>
              <a:rPr lang="en-US" altLang="zh-CN" sz="2800" b="1" dirty="0">
                <a:latin typeface="Times New Roman" panose="02020603050405020304" charset="0"/>
                <a:cs typeface="Times New Roman" panose="02020603050405020304" charset="0"/>
              </a:rPr>
              <a:t>         </a:t>
            </a:r>
            <a:r>
              <a:rPr lang="zh-CN" altLang="en-US" sz="2800" b="1" dirty="0">
                <a:latin typeface="Times New Roman" panose="02020603050405020304" charset="0"/>
                <a:cs typeface="Times New Roman" panose="02020603050405020304" charset="0"/>
              </a:rPr>
              <a:t>stock bar forum</a:t>
            </a:r>
            <a:r>
              <a:rPr lang="en-US" altLang="zh-CN" sz="2800" b="1" dirty="0">
                <a:latin typeface="Times New Roman" panose="02020603050405020304" charset="0"/>
                <a:cs typeface="Times New Roman" panose="02020603050405020304" charset="0"/>
              </a:rPr>
              <a:t> </a:t>
            </a:r>
            <a:r>
              <a:rPr lang="zh-CN" altLang="en-US" sz="2800" b="1" dirty="0">
                <a:latin typeface="Times New Roman" panose="02020603050405020304" charset="0"/>
                <a:cs typeface="Times New Roman" panose="02020603050405020304" charset="0"/>
              </a:rPr>
              <a:t>as the data set</a:t>
            </a:r>
          </a:p>
        </p:txBody>
      </p:sp>
      <p:sp>
        <p:nvSpPr>
          <p:cNvPr id="14" name="矩形 13"/>
          <p:cNvSpPr/>
          <p:nvPr/>
        </p:nvSpPr>
        <p:spPr>
          <a:xfrm>
            <a:off x="7430770" y="4260850"/>
            <a:ext cx="4418965" cy="25057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l" fontAlgn="auto">
              <a:lnSpc>
                <a:spcPct val="150000"/>
              </a:lnSpc>
            </a:pPr>
            <a:r>
              <a:rPr lang="en-US" altLang="zh-CN" dirty="0">
                <a:solidFill>
                  <a:schemeClr val="tx1"/>
                </a:solidFill>
                <a:latin typeface="Times New Roman" panose="02020603050405020304" charset="0"/>
                <a:cs typeface="Times New Roman" panose="02020603050405020304" charset="0"/>
              </a:rPr>
              <a:t>YANG MINGTONG                    (A0215616J)</a:t>
            </a:r>
          </a:p>
          <a:p>
            <a:pPr algn="l" fontAlgn="auto">
              <a:lnSpc>
                <a:spcPct val="150000"/>
              </a:lnSpc>
            </a:pPr>
            <a:r>
              <a:rPr lang="en-US" altLang="zh-CN" dirty="0">
                <a:solidFill>
                  <a:schemeClr val="tx1"/>
                </a:solidFill>
                <a:latin typeface="Times New Roman" panose="02020603050405020304" charset="0"/>
                <a:cs typeface="Times New Roman" panose="02020603050405020304" charset="0"/>
              </a:rPr>
              <a:t>WANG YUZHOU                       (A0215604N)</a:t>
            </a:r>
          </a:p>
          <a:p>
            <a:pPr algn="l" fontAlgn="auto">
              <a:lnSpc>
                <a:spcPct val="150000"/>
              </a:lnSpc>
            </a:pPr>
            <a:r>
              <a:rPr lang="en-US" altLang="zh-CN" dirty="0">
                <a:solidFill>
                  <a:schemeClr val="tx1"/>
                </a:solidFill>
                <a:latin typeface="Times New Roman" panose="02020603050405020304" charset="0"/>
                <a:cs typeface="Times New Roman" panose="02020603050405020304" charset="0"/>
              </a:rPr>
              <a:t>YOU YOU                                    (A0215652J)</a:t>
            </a:r>
          </a:p>
          <a:p>
            <a:pPr algn="l" fontAlgn="auto">
              <a:lnSpc>
                <a:spcPct val="150000"/>
              </a:lnSpc>
            </a:pPr>
            <a:r>
              <a:rPr lang="en-US" altLang="zh-CN" dirty="0">
                <a:solidFill>
                  <a:schemeClr val="tx1"/>
                </a:solidFill>
                <a:latin typeface="Times New Roman" panose="02020603050405020304" charset="0"/>
                <a:cs typeface="Times New Roman" panose="02020603050405020304" charset="0"/>
              </a:rPr>
              <a:t>ZHANG SIQI                              (A0215622N)</a:t>
            </a:r>
          </a:p>
          <a:p>
            <a:pPr algn="l" fontAlgn="auto">
              <a:lnSpc>
                <a:spcPct val="150000"/>
              </a:lnSpc>
            </a:pPr>
            <a:r>
              <a:rPr lang="en-US" altLang="zh-CN" dirty="0">
                <a:solidFill>
                  <a:schemeClr val="tx1"/>
                </a:solidFill>
                <a:latin typeface="Times New Roman" panose="02020603050405020304" charset="0"/>
                <a:cs typeface="Times New Roman" panose="02020603050405020304" charset="0"/>
              </a:rPr>
              <a:t>CHEN SIYU                                (A0215603R)</a:t>
            </a:r>
          </a:p>
        </p:txBody>
      </p:sp>
    </p:spTree>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60523"/>
            <a:ext cx="6427529" cy="523220"/>
          </a:xfrm>
          <a:prstGeom prst="rect">
            <a:avLst/>
          </a:prstGeom>
        </p:spPr>
        <p:txBody>
          <a:bodyPr wrap="none">
            <a:spAutoFit/>
          </a:bodyPr>
          <a:lstStyle/>
          <a:p>
            <a:r>
              <a:rPr lang="en-US" altLang="zh-CN" sz="1400" b="1" dirty="0"/>
              <a:t>PART THREE Web crawler technology crawls stock forum text information</a:t>
            </a:r>
          </a:p>
          <a:p>
            <a:endParaRPr lang="zh-CN" altLang="en-US" sz="1400" b="1" dirty="0"/>
          </a:p>
        </p:txBody>
      </p:sp>
      <p:sp>
        <p:nvSpPr>
          <p:cNvPr id="3" name="椭圆 2"/>
          <p:cNvSpPr/>
          <p:nvPr/>
        </p:nvSpPr>
        <p:spPr>
          <a:xfrm>
            <a:off x="6427529" y="154014"/>
            <a:ext cx="130917" cy="113341"/>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4400"/>
          </a:p>
        </p:txBody>
      </p:sp>
      <p:sp>
        <p:nvSpPr>
          <p:cNvPr id="18" name="矩形 17"/>
          <p:cNvSpPr/>
          <p:nvPr/>
        </p:nvSpPr>
        <p:spPr>
          <a:xfrm>
            <a:off x="218957" y="677234"/>
            <a:ext cx="7193779" cy="4111510"/>
          </a:xfrm>
          <a:prstGeom prst="rect">
            <a:avLst/>
          </a:prstGeom>
        </p:spPr>
        <p:txBody>
          <a:bodyPr wrap="square">
            <a:spAutoFit/>
          </a:bodyPr>
          <a:lstStyle/>
          <a:p>
            <a:pPr>
              <a:lnSpc>
                <a:spcPct val="150000"/>
              </a:lnSpc>
            </a:pPr>
            <a:r>
              <a:rPr lang="en-US" altLang="zh-CN" sz="1600" b="1" dirty="0">
                <a:solidFill>
                  <a:srgbClr val="C00000"/>
                </a:solidFill>
                <a:latin typeface="微软雅黑" panose="020B0503020204020204" charset="-122"/>
                <a:ea typeface="微软雅黑" panose="020B0503020204020204" charset="-122"/>
              </a:rPr>
              <a:t>The data comes from the stock comment data of 30 of Shanghai stock 50ETF (SH50ETF) in the stock bar forum of DONG FANG CAI FU </a:t>
            </a:r>
            <a:r>
              <a:rPr lang="en-US" altLang="zh-CN" sz="1600" dirty="0">
                <a:solidFill>
                  <a:schemeClr val="bg1">
                    <a:lumMod val="50000"/>
                  </a:schemeClr>
                </a:solidFill>
                <a:latin typeface="微软雅黑" panose="020B0503020204020204" charset="-122"/>
                <a:ea typeface="微软雅黑" panose="020B0503020204020204" charset="-122"/>
              </a:rPr>
              <a:t>in the past three years, with a total of 1.1 million posts.</a:t>
            </a:r>
          </a:p>
          <a:p>
            <a:pPr>
              <a:lnSpc>
                <a:spcPct val="150000"/>
              </a:lnSpc>
            </a:pPr>
            <a:r>
              <a:rPr lang="en-US" altLang="zh-CN" sz="1600" dirty="0">
                <a:solidFill>
                  <a:schemeClr val="bg1">
                    <a:lumMod val="50000"/>
                  </a:schemeClr>
                </a:solidFill>
                <a:latin typeface="微软雅黑" panose="020B0503020204020204" charset="-122"/>
                <a:ea typeface="微软雅黑" panose="020B0503020204020204" charset="-122"/>
              </a:rPr>
              <a:t>The crawler adopts the scrapy framework, starting from the home page of the designated stock bar, turning the page in a circle and recording the post hyperlinks, and then distributing tasks according to each link to obtain the relevant information of all posts.</a:t>
            </a:r>
          </a:p>
          <a:p>
            <a:pPr>
              <a:lnSpc>
                <a:spcPct val="150000"/>
              </a:lnSpc>
            </a:pPr>
            <a:r>
              <a:rPr lang="en-US" altLang="zh-CN" sz="1600" dirty="0">
                <a:solidFill>
                  <a:schemeClr val="bg1">
                    <a:lumMod val="50000"/>
                  </a:schemeClr>
                </a:solidFill>
                <a:latin typeface="微软雅黑" panose="020B0503020204020204" charset="-122"/>
                <a:ea typeface="微软雅黑" panose="020B0503020204020204" charset="-122"/>
              </a:rPr>
              <a:t>The information content of a single post includes multiple data such as time, text content, number of comments, number of readings, number of likes, and information of the poster, etc. The report will finally store it in the MongoDB database in the format of JSON.</a:t>
            </a:r>
            <a:endParaRPr lang="zh-CN" altLang="en-US" sz="1600" dirty="0">
              <a:solidFill>
                <a:schemeClr val="bg1">
                  <a:lumMod val="50000"/>
                </a:schemeClr>
              </a:solidFill>
              <a:latin typeface="微软雅黑" panose="020B0503020204020204" charset="-122"/>
              <a:ea typeface="微软雅黑" panose="020B0503020204020204" charset="-122"/>
            </a:endParaRPr>
          </a:p>
        </p:txBody>
      </p:sp>
      <p:pic>
        <p:nvPicPr>
          <p:cNvPr id="9" name="图片 8">
            <a:extLst>
              <a:ext uri="{FF2B5EF4-FFF2-40B4-BE49-F238E27FC236}">
                <a16:creationId xmlns:a16="http://schemas.microsoft.com/office/drawing/2014/main" id="{1F67EF8D-638D-4217-853D-0F509E01417A}"/>
              </a:ext>
            </a:extLst>
          </p:cNvPr>
          <p:cNvPicPr>
            <a:picLocks noChangeAspect="1"/>
          </p:cNvPicPr>
          <p:nvPr/>
        </p:nvPicPr>
        <p:blipFill>
          <a:blip r:embed="rId2"/>
          <a:stretch>
            <a:fillRect/>
          </a:stretch>
        </p:blipFill>
        <p:spPr>
          <a:xfrm>
            <a:off x="2118360" y="1735173"/>
            <a:ext cx="4678827" cy="230286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60523"/>
            <a:ext cx="6427529" cy="523220"/>
          </a:xfrm>
          <a:prstGeom prst="rect">
            <a:avLst/>
          </a:prstGeom>
        </p:spPr>
        <p:txBody>
          <a:bodyPr wrap="none">
            <a:spAutoFit/>
          </a:bodyPr>
          <a:lstStyle/>
          <a:p>
            <a:r>
              <a:rPr lang="en-US" altLang="zh-CN" sz="1400" b="1" dirty="0"/>
              <a:t>PART THREE Web crawler technology crawls stock forum text information</a:t>
            </a:r>
          </a:p>
          <a:p>
            <a:endParaRPr lang="zh-CN" altLang="en-US" sz="1400" b="1" dirty="0"/>
          </a:p>
        </p:txBody>
      </p:sp>
      <p:sp>
        <p:nvSpPr>
          <p:cNvPr id="3" name="椭圆 2"/>
          <p:cNvSpPr/>
          <p:nvPr/>
        </p:nvSpPr>
        <p:spPr>
          <a:xfrm>
            <a:off x="6427529" y="154014"/>
            <a:ext cx="130917" cy="113341"/>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4400"/>
          </a:p>
        </p:txBody>
      </p:sp>
      <p:pic>
        <p:nvPicPr>
          <p:cNvPr id="5" name="图片 4">
            <a:extLst>
              <a:ext uri="{FF2B5EF4-FFF2-40B4-BE49-F238E27FC236}">
                <a16:creationId xmlns:a16="http://schemas.microsoft.com/office/drawing/2014/main" id="{36DDD78C-BA39-4833-A7F4-1A5FBFE93D61}"/>
              </a:ext>
            </a:extLst>
          </p:cNvPr>
          <p:cNvPicPr>
            <a:picLocks noChangeAspect="1"/>
          </p:cNvPicPr>
          <p:nvPr/>
        </p:nvPicPr>
        <p:blipFill>
          <a:blip r:embed="rId2"/>
          <a:stretch>
            <a:fillRect/>
          </a:stretch>
        </p:blipFill>
        <p:spPr>
          <a:xfrm>
            <a:off x="187860" y="453525"/>
            <a:ext cx="4859627" cy="5786793"/>
          </a:xfrm>
          <a:prstGeom prst="rect">
            <a:avLst/>
          </a:prstGeom>
        </p:spPr>
      </p:pic>
      <p:pic>
        <p:nvPicPr>
          <p:cNvPr id="7" name="图片 6">
            <a:extLst>
              <a:ext uri="{FF2B5EF4-FFF2-40B4-BE49-F238E27FC236}">
                <a16:creationId xmlns:a16="http://schemas.microsoft.com/office/drawing/2014/main" id="{B9C04E25-B206-466F-A354-6DED1CACFEE5}"/>
              </a:ext>
            </a:extLst>
          </p:cNvPr>
          <p:cNvPicPr>
            <a:picLocks noChangeAspect="1"/>
          </p:cNvPicPr>
          <p:nvPr/>
        </p:nvPicPr>
        <p:blipFill>
          <a:blip r:embed="rId3"/>
          <a:stretch>
            <a:fillRect/>
          </a:stretch>
        </p:blipFill>
        <p:spPr>
          <a:xfrm>
            <a:off x="4693663" y="453525"/>
            <a:ext cx="6653175" cy="4421466"/>
          </a:xfrm>
          <a:prstGeom prst="rect">
            <a:avLst/>
          </a:prstGeom>
        </p:spPr>
      </p:pic>
      <p:sp>
        <p:nvSpPr>
          <p:cNvPr id="11" name="矩形 10">
            <a:extLst>
              <a:ext uri="{FF2B5EF4-FFF2-40B4-BE49-F238E27FC236}">
                <a16:creationId xmlns:a16="http://schemas.microsoft.com/office/drawing/2014/main" id="{F21C7BE4-0A91-4CC5-849F-000D171C9DCF}"/>
              </a:ext>
            </a:extLst>
          </p:cNvPr>
          <p:cNvSpPr/>
          <p:nvPr/>
        </p:nvSpPr>
        <p:spPr>
          <a:xfrm>
            <a:off x="5143643" y="5249877"/>
            <a:ext cx="2698687" cy="307777"/>
          </a:xfrm>
          <a:prstGeom prst="rect">
            <a:avLst/>
          </a:prstGeom>
        </p:spPr>
        <p:txBody>
          <a:bodyPr wrap="none">
            <a:spAutoFit/>
          </a:bodyPr>
          <a:lstStyle/>
          <a:p>
            <a:r>
              <a:rPr lang="en-US" altLang="zh-CN" sz="1400" b="1" dirty="0">
                <a:solidFill>
                  <a:srgbClr val="C00000"/>
                </a:solidFill>
              </a:rPr>
              <a:t>Part of the codes, not entirely</a:t>
            </a:r>
            <a:endParaRPr lang="zh-CN" altLang="en-US" sz="1400" b="1" dirty="0">
              <a:solidFill>
                <a:srgbClr val="C00000"/>
              </a:solidFill>
            </a:endParaRPr>
          </a:p>
        </p:txBody>
      </p:sp>
    </p:spTree>
    <p:extLst>
      <p:ext uri="{BB962C8B-B14F-4D97-AF65-F5344CB8AC3E}">
        <p14:creationId xmlns:p14="http://schemas.microsoft.com/office/powerpoint/2010/main" val="3721305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a:extLst>
              <a:ext uri="{FF2B5EF4-FFF2-40B4-BE49-F238E27FC236}">
                <a16:creationId xmlns:a16="http://schemas.microsoft.com/office/drawing/2014/main" id="{68748F17-5653-4133-B7EC-304CC66388A5}"/>
              </a:ext>
            </a:extLst>
          </p:cNvPr>
          <p:cNvGrpSpPr/>
          <p:nvPr/>
        </p:nvGrpSpPr>
        <p:grpSpPr>
          <a:xfrm>
            <a:off x="2292318" y="2027808"/>
            <a:ext cx="7607364" cy="2288824"/>
            <a:chOff x="-76835" y="3664585"/>
            <a:chExt cx="4382135" cy="2042087"/>
          </a:xfrm>
        </p:grpSpPr>
        <p:sp>
          <p:nvSpPr>
            <p:cNvPr id="6" name="文本框 5">
              <a:extLst>
                <a:ext uri="{FF2B5EF4-FFF2-40B4-BE49-F238E27FC236}">
                  <a16:creationId xmlns:a16="http://schemas.microsoft.com/office/drawing/2014/main" id="{AEBA8CED-A5D7-44C8-B99A-25F6CC12DB0B}"/>
                </a:ext>
              </a:extLst>
            </p:cNvPr>
            <p:cNvSpPr txBox="1"/>
            <p:nvPr/>
          </p:nvSpPr>
          <p:spPr>
            <a:xfrm>
              <a:off x="1137285" y="5003165"/>
              <a:ext cx="1958975" cy="410845"/>
            </a:xfrm>
            <a:prstGeom prst="rect">
              <a:avLst/>
            </a:prstGeom>
            <a:noFill/>
          </p:spPr>
          <p:txBody>
            <a:bodyPr wrap="square" rtlCol="0">
              <a:spAutoFit/>
            </a:bodyPr>
            <a:lstStyle/>
            <a:p>
              <a:pPr lvl="0" algn="ctr" defTabSz="609600">
                <a:lnSpc>
                  <a:spcPct val="130000"/>
                </a:lnSpc>
                <a:buClrTx/>
                <a:buSzTx/>
                <a:buFontTx/>
                <a:buNone/>
              </a:pPr>
              <a:r>
                <a:rPr lang="zh-CN" altLang="en-US" sz="1600" b="1" dirty="0">
                  <a:latin typeface="+mj-lt"/>
                  <a:ea typeface="微软雅黑" panose="020B0503020204020204" charset="-122"/>
                  <a:sym typeface="+mn-ea"/>
                </a:rPr>
                <a:t>PART FOUR</a:t>
              </a:r>
            </a:p>
          </p:txBody>
        </p:sp>
        <p:sp>
          <p:nvSpPr>
            <p:cNvPr id="7" name="文本框 6">
              <a:extLst>
                <a:ext uri="{FF2B5EF4-FFF2-40B4-BE49-F238E27FC236}">
                  <a16:creationId xmlns:a16="http://schemas.microsoft.com/office/drawing/2014/main" id="{CCB59CEC-0D6E-44AB-8127-AB48A51ED712}"/>
                </a:ext>
              </a:extLst>
            </p:cNvPr>
            <p:cNvSpPr txBox="1"/>
            <p:nvPr/>
          </p:nvSpPr>
          <p:spPr>
            <a:xfrm>
              <a:off x="-76835" y="3664585"/>
              <a:ext cx="4382135" cy="465845"/>
            </a:xfrm>
            <a:prstGeom prst="rect">
              <a:avLst/>
            </a:prstGeom>
            <a:noFill/>
          </p:spPr>
          <p:txBody>
            <a:bodyPr wrap="square" rtlCol="0">
              <a:spAutoFit/>
            </a:bodyPr>
            <a:lstStyle/>
            <a:p>
              <a:pPr algn="ctr" defTabSz="609600">
                <a:lnSpc>
                  <a:spcPct val="130000"/>
                </a:lnSpc>
              </a:pPr>
              <a:r>
                <a:rPr lang="zh-CN" altLang="en-US" sz="2400" b="1" dirty="0">
                  <a:latin typeface="+mj-lt"/>
                  <a:ea typeface="微软雅黑" panose="020B0503020204020204" charset="-122"/>
                </a:rPr>
                <a:t>Data cleaning and </a:t>
              </a:r>
              <a:r>
                <a:rPr lang="en-US" altLang="zh-CN" sz="2400" b="1" dirty="0">
                  <a:latin typeface="+mj-lt"/>
                  <a:ea typeface="微软雅黑" panose="020B0503020204020204" charset="-122"/>
                </a:rPr>
                <a:t>preprocessing</a:t>
              </a:r>
              <a:endParaRPr lang="zh-CN" altLang="en-US" sz="1800" b="1" dirty="0">
                <a:latin typeface="+mj-lt"/>
                <a:ea typeface="微软雅黑" panose="020B0503020204020204" charset="-122"/>
              </a:endParaRPr>
            </a:p>
          </p:txBody>
        </p:sp>
        <p:sp>
          <p:nvSpPr>
            <p:cNvPr id="8" name="矩形 7">
              <a:extLst>
                <a:ext uri="{FF2B5EF4-FFF2-40B4-BE49-F238E27FC236}">
                  <a16:creationId xmlns:a16="http://schemas.microsoft.com/office/drawing/2014/main" id="{B009FC3D-478A-4FDC-AAD2-7A70D35CA070}"/>
                </a:ext>
              </a:extLst>
            </p:cNvPr>
            <p:cNvSpPr/>
            <p:nvPr/>
          </p:nvSpPr>
          <p:spPr>
            <a:xfrm>
              <a:off x="1295472" y="5593331"/>
              <a:ext cx="1638300" cy="113341"/>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spTree>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60523"/>
            <a:ext cx="3961790" cy="523220"/>
          </a:xfrm>
          <a:prstGeom prst="rect">
            <a:avLst/>
          </a:prstGeom>
        </p:spPr>
        <p:txBody>
          <a:bodyPr wrap="none">
            <a:spAutoFit/>
          </a:bodyPr>
          <a:lstStyle/>
          <a:p>
            <a:r>
              <a:rPr lang="en-US" altLang="zh-CN" sz="1400" b="1" dirty="0"/>
              <a:t>PART FOUR Data cleaning and preprocessing</a:t>
            </a:r>
          </a:p>
          <a:p>
            <a:endParaRPr lang="zh-CN" altLang="en-US" sz="1400" b="1" dirty="0"/>
          </a:p>
        </p:txBody>
      </p:sp>
      <p:sp>
        <p:nvSpPr>
          <p:cNvPr id="3" name="椭圆 2"/>
          <p:cNvSpPr/>
          <p:nvPr/>
        </p:nvSpPr>
        <p:spPr>
          <a:xfrm>
            <a:off x="3961790" y="157740"/>
            <a:ext cx="130917" cy="113341"/>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4400"/>
          </a:p>
        </p:txBody>
      </p:sp>
      <p:sp>
        <p:nvSpPr>
          <p:cNvPr id="46" name="矩形 45"/>
          <p:cNvSpPr/>
          <p:nvPr/>
        </p:nvSpPr>
        <p:spPr>
          <a:xfrm>
            <a:off x="152274" y="845672"/>
            <a:ext cx="8269350" cy="4862485"/>
          </a:xfrm>
          <a:prstGeom prst="rect">
            <a:avLst/>
          </a:prstGeom>
        </p:spPr>
        <p:txBody>
          <a:bodyPr wrap="square">
            <a:spAutoFit/>
          </a:bodyPr>
          <a:lstStyle/>
          <a:p>
            <a:pPr>
              <a:lnSpc>
                <a:spcPct val="130000"/>
              </a:lnSpc>
            </a:pPr>
            <a:r>
              <a:rPr lang="en-US" altLang="zh-CN" sz="1600" dirty="0">
                <a:solidFill>
                  <a:schemeClr val="bg1">
                    <a:lumMod val="50000"/>
                  </a:schemeClr>
                </a:solidFill>
                <a:latin typeface="微软雅黑" panose="020B0503020204020204" charset="-122"/>
                <a:ea typeface="微软雅黑" panose="020B0503020204020204" charset="-122"/>
              </a:rPr>
              <a:t>After obtaining the original data, three aspects of data cleaning and pretreatment are mainly carried out for the comments.</a:t>
            </a:r>
          </a:p>
          <a:p>
            <a:pPr>
              <a:lnSpc>
                <a:spcPct val="130000"/>
              </a:lnSpc>
            </a:pPr>
            <a:r>
              <a:rPr lang="en-US" altLang="zh-CN" sz="1600" b="1" dirty="0">
                <a:solidFill>
                  <a:srgbClr val="C00000"/>
                </a:solidFill>
                <a:latin typeface="微软雅黑" panose="020B0503020204020204" charset="-122"/>
                <a:ea typeface="微软雅黑" panose="020B0503020204020204" charset="-122"/>
              </a:rPr>
              <a:t>From the time dimension, </a:t>
            </a:r>
            <a:r>
              <a:rPr lang="en-US" altLang="zh-CN" sz="1600" dirty="0">
                <a:solidFill>
                  <a:schemeClr val="bg1">
                    <a:lumMod val="50000"/>
                  </a:schemeClr>
                </a:solidFill>
                <a:latin typeface="微软雅黑" panose="020B0503020204020204" charset="-122"/>
                <a:ea typeface="微软雅黑" panose="020B0503020204020204" charset="-122"/>
              </a:rPr>
              <a:t>considering the opening date and closing time of the stock market, the posts were divided and merged.</a:t>
            </a:r>
          </a:p>
          <a:p>
            <a:pPr>
              <a:lnSpc>
                <a:spcPct val="130000"/>
              </a:lnSpc>
            </a:pPr>
            <a:r>
              <a:rPr lang="en-US" altLang="zh-CN" sz="1600" b="1" dirty="0">
                <a:solidFill>
                  <a:srgbClr val="C00000"/>
                </a:solidFill>
                <a:latin typeface="微软雅黑" panose="020B0503020204020204" charset="-122"/>
                <a:ea typeface="微软雅黑" panose="020B0503020204020204" charset="-122"/>
              </a:rPr>
              <a:t>From the stock dimension</a:t>
            </a:r>
            <a:r>
              <a:rPr lang="en-US" altLang="zh-CN" sz="1600" dirty="0">
                <a:solidFill>
                  <a:schemeClr val="bg1">
                    <a:lumMod val="50000"/>
                  </a:schemeClr>
                </a:solidFill>
                <a:latin typeface="微软雅黑" panose="020B0503020204020204" charset="-122"/>
                <a:ea typeface="微软雅黑" panose="020B0503020204020204" charset="-122"/>
              </a:rPr>
              <a:t>, only 30 of Shanghai stock 50ETF (SH50ETF) were considered for investor comments, and irrelevant information was deleted.</a:t>
            </a:r>
          </a:p>
          <a:p>
            <a:pPr algn="just">
              <a:lnSpc>
                <a:spcPct val="130000"/>
              </a:lnSpc>
            </a:pPr>
            <a:r>
              <a:rPr lang="en-US" altLang="zh-CN" sz="1600" b="1" dirty="0">
                <a:solidFill>
                  <a:srgbClr val="C00000"/>
                </a:solidFill>
                <a:latin typeface="微软雅黑" panose="020B0503020204020204" charset="-122"/>
                <a:ea typeface="微软雅黑" panose="020B0503020204020204" charset="-122"/>
              </a:rPr>
              <a:t>From the dimension of text content</a:t>
            </a:r>
            <a:r>
              <a:rPr lang="en-US" altLang="zh-CN" sz="1600" dirty="0">
                <a:solidFill>
                  <a:schemeClr val="bg1">
                    <a:lumMod val="50000"/>
                  </a:schemeClr>
                </a:solidFill>
                <a:latin typeface="微软雅黑" panose="020B0503020204020204" charset="-122"/>
                <a:ea typeface="微软雅黑" panose="020B0503020204020204" charset="-122"/>
              </a:rPr>
              <a:t>, unify the format of data, including removing emoticons, pictures and table contents, as well as deleting meaningless noisy posts.</a:t>
            </a:r>
          </a:p>
          <a:p>
            <a:pPr algn="just">
              <a:lnSpc>
                <a:spcPct val="130000"/>
              </a:lnSpc>
            </a:pPr>
            <a:r>
              <a:rPr lang="en-US" altLang="zh-CN" sz="1600" dirty="0">
                <a:solidFill>
                  <a:schemeClr val="bg1">
                    <a:lumMod val="50000"/>
                  </a:schemeClr>
                </a:solidFill>
                <a:latin typeface="微软雅黑" panose="020B0503020204020204" charset="-122"/>
                <a:ea typeface="微软雅黑" panose="020B0503020204020204" charset="-122"/>
              </a:rPr>
              <a:t>Considering that the follow-up will be used to construct the quantitative investment strategy, the time for Posting on the forum is reserved; At the same time, due to the need to construct a training set for the subsequent deep neural network training, part of the data were manually labeled, so the format of the final data was: </a:t>
            </a:r>
            <a:r>
              <a:rPr lang="en-US" altLang="zh-CN" sz="1600" b="1" dirty="0">
                <a:solidFill>
                  <a:schemeClr val="bg1">
                    <a:lumMod val="50000"/>
                  </a:schemeClr>
                </a:solidFill>
                <a:latin typeface="微软雅黑" panose="020B0503020204020204" charset="-122"/>
                <a:ea typeface="微软雅黑" panose="020B0503020204020204" charset="-122"/>
              </a:rPr>
              <a:t>timestamp + forum text comment + corresponding artificial emotion classification </a:t>
            </a:r>
            <a:r>
              <a:rPr lang="en-US" altLang="zh-CN" sz="1600" dirty="0">
                <a:solidFill>
                  <a:schemeClr val="bg1">
                    <a:lumMod val="50000"/>
                  </a:schemeClr>
                </a:solidFill>
                <a:latin typeface="微软雅黑" panose="020B0503020204020204" charset="-122"/>
                <a:ea typeface="微软雅黑" panose="020B0503020204020204" charset="-122"/>
              </a:rPr>
              <a:t>label.</a:t>
            </a:r>
            <a:endParaRPr lang="zh-CN" altLang="en-US" sz="1600" dirty="0">
              <a:solidFill>
                <a:schemeClr val="bg1">
                  <a:lumMod val="50000"/>
                </a:schemeClr>
              </a:solidFill>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a:extLst>
              <a:ext uri="{FF2B5EF4-FFF2-40B4-BE49-F238E27FC236}">
                <a16:creationId xmlns:a16="http://schemas.microsoft.com/office/drawing/2014/main" id="{6AC9E45F-AA3E-478C-8B99-481F0FED5E9B}"/>
              </a:ext>
            </a:extLst>
          </p:cNvPr>
          <p:cNvGrpSpPr/>
          <p:nvPr/>
        </p:nvGrpSpPr>
        <p:grpSpPr>
          <a:xfrm>
            <a:off x="3503295" y="2276910"/>
            <a:ext cx="5185410" cy="2049834"/>
            <a:chOff x="3940175" y="3656838"/>
            <a:chExt cx="5185410" cy="2049834"/>
          </a:xfrm>
        </p:grpSpPr>
        <p:sp>
          <p:nvSpPr>
            <p:cNvPr id="6" name="矩形 5">
              <a:extLst>
                <a:ext uri="{FF2B5EF4-FFF2-40B4-BE49-F238E27FC236}">
                  <a16:creationId xmlns:a16="http://schemas.microsoft.com/office/drawing/2014/main" id="{A33F3229-3C17-4C74-A2C3-1779878C9E04}"/>
                </a:ext>
              </a:extLst>
            </p:cNvPr>
            <p:cNvSpPr/>
            <p:nvPr/>
          </p:nvSpPr>
          <p:spPr>
            <a:xfrm>
              <a:off x="5713721" y="5593331"/>
              <a:ext cx="1638300" cy="113341"/>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7" name="文本框 6">
              <a:extLst>
                <a:ext uri="{FF2B5EF4-FFF2-40B4-BE49-F238E27FC236}">
                  <a16:creationId xmlns:a16="http://schemas.microsoft.com/office/drawing/2014/main" id="{350605D4-26EC-4D4D-B870-E3A52853180E}"/>
                </a:ext>
              </a:extLst>
            </p:cNvPr>
            <p:cNvSpPr txBox="1"/>
            <p:nvPr/>
          </p:nvSpPr>
          <p:spPr>
            <a:xfrm>
              <a:off x="5925297" y="4995365"/>
              <a:ext cx="1214679" cy="410845"/>
            </a:xfrm>
            <a:prstGeom prst="rect">
              <a:avLst/>
            </a:prstGeom>
            <a:noFill/>
          </p:spPr>
          <p:txBody>
            <a:bodyPr wrap="square" rtlCol="0">
              <a:spAutoFit/>
            </a:bodyPr>
            <a:lstStyle/>
            <a:p>
              <a:pPr algn="ctr" defTabSz="609600">
                <a:lnSpc>
                  <a:spcPct val="130000"/>
                </a:lnSpc>
              </a:pPr>
              <a:r>
                <a:rPr lang="en-US" altLang="zh-CN" sz="1600" b="1" dirty="0">
                  <a:latin typeface="+mj-lt"/>
                  <a:ea typeface="微软雅黑" panose="020B0503020204020204" charset="-122"/>
                </a:rPr>
                <a:t>PART F</a:t>
              </a:r>
              <a:r>
                <a:rPr lang="zh-CN" altLang="en-US" sz="1600" b="1" dirty="0">
                  <a:latin typeface="+mj-lt"/>
                  <a:ea typeface="微软雅黑" panose="020B0503020204020204" charset="-122"/>
                </a:rPr>
                <a:t>IVE</a:t>
              </a:r>
            </a:p>
          </p:txBody>
        </p:sp>
        <p:sp>
          <p:nvSpPr>
            <p:cNvPr id="8" name="文本框 7">
              <a:extLst>
                <a:ext uri="{FF2B5EF4-FFF2-40B4-BE49-F238E27FC236}">
                  <a16:creationId xmlns:a16="http://schemas.microsoft.com/office/drawing/2014/main" id="{E970E73F-061C-4A61-BE52-C395E8FECD9D}"/>
                </a:ext>
              </a:extLst>
            </p:cNvPr>
            <p:cNvSpPr txBox="1"/>
            <p:nvPr/>
          </p:nvSpPr>
          <p:spPr>
            <a:xfrm>
              <a:off x="3940175" y="3656838"/>
              <a:ext cx="5185410" cy="810260"/>
            </a:xfrm>
            <a:prstGeom prst="rect">
              <a:avLst/>
            </a:prstGeom>
            <a:noFill/>
          </p:spPr>
          <p:txBody>
            <a:bodyPr wrap="square" rtlCol="0">
              <a:spAutoFit/>
            </a:bodyPr>
            <a:lstStyle/>
            <a:p>
              <a:pPr algn="ctr" defTabSz="609600">
                <a:lnSpc>
                  <a:spcPct val="130000"/>
                </a:lnSpc>
              </a:pPr>
              <a:r>
                <a:rPr lang="zh-CN" altLang="en-US" sz="1800" b="1" dirty="0">
                  <a:latin typeface="+mj-lt"/>
                  <a:ea typeface="微软雅黑" panose="020B0503020204020204" charset="-122"/>
                </a:rPr>
                <a:t>Sentiment </a:t>
              </a:r>
              <a:r>
                <a:rPr lang="en-US" altLang="zh-CN" sz="1800" b="1" dirty="0">
                  <a:latin typeface="+mj-lt"/>
                  <a:ea typeface="微软雅黑" panose="020B0503020204020204" charset="-122"/>
                </a:rPr>
                <a:t>Index construction &amp; Quantitative strategy construction and evaluation</a:t>
              </a:r>
            </a:p>
          </p:txBody>
        </p:sp>
      </p:grpSp>
    </p:spTree>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7391" y="34734"/>
            <a:ext cx="8061181" cy="523220"/>
          </a:xfrm>
          <a:prstGeom prst="rect">
            <a:avLst/>
          </a:prstGeom>
        </p:spPr>
        <p:txBody>
          <a:bodyPr wrap="none">
            <a:spAutoFit/>
          </a:bodyPr>
          <a:lstStyle/>
          <a:p>
            <a:r>
              <a:rPr lang="en-US" altLang="zh-CN" sz="1400" b="1" dirty="0"/>
              <a:t>PART FIVE </a:t>
            </a:r>
            <a:r>
              <a:rPr lang="zh-CN" altLang="en-US" sz="1400" b="1" dirty="0">
                <a:latin typeface="+mj-lt"/>
                <a:ea typeface="微软雅黑" panose="020B0503020204020204" charset="-122"/>
              </a:rPr>
              <a:t>Sentiment </a:t>
            </a:r>
            <a:r>
              <a:rPr lang="en-US" altLang="zh-CN" sz="1400" b="1" dirty="0">
                <a:latin typeface="+mj-lt"/>
                <a:ea typeface="微软雅黑" panose="020B0503020204020204" charset="-122"/>
              </a:rPr>
              <a:t>Index construction &amp; Quantitative strategy construction and evaluation</a:t>
            </a:r>
          </a:p>
          <a:p>
            <a:endParaRPr lang="zh-CN" altLang="en-US" sz="1400" b="1" dirty="0"/>
          </a:p>
        </p:txBody>
      </p:sp>
      <p:sp>
        <p:nvSpPr>
          <p:cNvPr id="3" name="椭圆 2"/>
          <p:cNvSpPr/>
          <p:nvPr/>
        </p:nvSpPr>
        <p:spPr>
          <a:xfrm>
            <a:off x="7912873" y="157740"/>
            <a:ext cx="130917" cy="113341"/>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4400"/>
          </a:p>
        </p:txBody>
      </p:sp>
      <p:pic>
        <p:nvPicPr>
          <p:cNvPr id="6" name="图片 5"/>
          <p:cNvPicPr>
            <a:picLocks noChangeAspect="1"/>
          </p:cNvPicPr>
          <p:nvPr/>
        </p:nvPicPr>
        <p:blipFill rotWithShape="1">
          <a:blip r:embed="rId2"/>
          <a:srcRect l="48897"/>
          <a:stretch>
            <a:fillRect/>
          </a:stretch>
        </p:blipFill>
        <p:spPr>
          <a:xfrm>
            <a:off x="0" y="356349"/>
            <a:ext cx="3137336" cy="6145301"/>
          </a:xfrm>
          <a:prstGeom prst="rect">
            <a:avLst/>
          </a:prstGeom>
        </p:spPr>
      </p:pic>
      <p:grpSp>
        <p:nvGrpSpPr>
          <p:cNvPr id="77" name="组合 76"/>
          <p:cNvGrpSpPr/>
          <p:nvPr/>
        </p:nvGrpSpPr>
        <p:grpSpPr>
          <a:xfrm>
            <a:off x="-25400" y="1732467"/>
            <a:ext cx="4494766" cy="4476795"/>
            <a:chOff x="-25400" y="1732467"/>
            <a:chExt cx="4494766" cy="4476795"/>
          </a:xfrm>
        </p:grpSpPr>
        <p:sp>
          <p:nvSpPr>
            <p:cNvPr id="10" name="任意多边形 9"/>
            <p:cNvSpPr/>
            <p:nvPr/>
          </p:nvSpPr>
          <p:spPr>
            <a:xfrm>
              <a:off x="-25400" y="1786467"/>
              <a:ext cx="4445000" cy="1659466"/>
            </a:xfrm>
            <a:custGeom>
              <a:avLst/>
              <a:gdLst>
                <a:gd name="connsiteX0" fmla="*/ 0 w 4445000"/>
                <a:gd name="connsiteY0" fmla="*/ 1659466 h 1659466"/>
                <a:gd name="connsiteX1" fmla="*/ 2472267 w 4445000"/>
                <a:gd name="connsiteY1" fmla="*/ 0 h 1659466"/>
                <a:gd name="connsiteX2" fmla="*/ 4445000 w 4445000"/>
                <a:gd name="connsiteY2" fmla="*/ 0 h 1659466"/>
              </a:gdLst>
              <a:ahLst/>
              <a:cxnLst>
                <a:cxn ang="0">
                  <a:pos x="connsiteX0" y="connsiteY0"/>
                </a:cxn>
                <a:cxn ang="0">
                  <a:pos x="connsiteX1" y="connsiteY1"/>
                </a:cxn>
                <a:cxn ang="0">
                  <a:pos x="connsiteX2" y="connsiteY2"/>
                </a:cxn>
              </a:cxnLst>
              <a:rect l="l" t="t" r="r" b="b"/>
              <a:pathLst>
                <a:path w="4445000" h="1659466">
                  <a:moveTo>
                    <a:pt x="0" y="1659466"/>
                  </a:moveTo>
                  <a:lnTo>
                    <a:pt x="2472267" y="0"/>
                  </a:lnTo>
                  <a:lnTo>
                    <a:pt x="4445000" y="0"/>
                  </a:lnTo>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p:cNvGrpSpPr/>
            <p:nvPr/>
          </p:nvGrpSpPr>
          <p:grpSpPr>
            <a:xfrm flipV="1">
              <a:off x="-25400" y="3403598"/>
              <a:ext cx="4470400" cy="2751667"/>
              <a:chOff x="-25400" y="702733"/>
              <a:chExt cx="4470400" cy="2751667"/>
            </a:xfrm>
          </p:grpSpPr>
          <p:sp>
            <p:nvSpPr>
              <p:cNvPr id="14" name="任意多边形 13"/>
              <p:cNvSpPr/>
              <p:nvPr/>
            </p:nvSpPr>
            <p:spPr>
              <a:xfrm>
                <a:off x="-8467" y="702733"/>
                <a:ext cx="4453467" cy="2743200"/>
              </a:xfrm>
              <a:custGeom>
                <a:avLst/>
                <a:gdLst>
                  <a:gd name="connsiteX0" fmla="*/ 0 w 4453467"/>
                  <a:gd name="connsiteY0" fmla="*/ 2743200 h 2743200"/>
                  <a:gd name="connsiteX1" fmla="*/ 1837267 w 4453467"/>
                  <a:gd name="connsiteY1" fmla="*/ 0 h 2743200"/>
                  <a:gd name="connsiteX2" fmla="*/ 4453467 w 4453467"/>
                  <a:gd name="connsiteY2" fmla="*/ 0 h 2743200"/>
                </a:gdLst>
                <a:ahLst/>
                <a:cxnLst>
                  <a:cxn ang="0">
                    <a:pos x="connsiteX0" y="connsiteY0"/>
                  </a:cxn>
                  <a:cxn ang="0">
                    <a:pos x="connsiteX1" y="connsiteY1"/>
                  </a:cxn>
                  <a:cxn ang="0">
                    <a:pos x="connsiteX2" y="connsiteY2"/>
                  </a:cxn>
                </a:cxnLst>
                <a:rect l="l" t="t" r="r" b="b"/>
                <a:pathLst>
                  <a:path w="4453467" h="2743200">
                    <a:moveTo>
                      <a:pt x="0" y="2743200"/>
                    </a:moveTo>
                    <a:lnTo>
                      <a:pt x="1837267" y="0"/>
                    </a:lnTo>
                    <a:lnTo>
                      <a:pt x="4453467" y="0"/>
                    </a:lnTo>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任意多边形 15"/>
              <p:cNvSpPr/>
              <p:nvPr/>
            </p:nvSpPr>
            <p:spPr>
              <a:xfrm>
                <a:off x="-25400" y="2861733"/>
                <a:ext cx="4394200" cy="592667"/>
              </a:xfrm>
              <a:custGeom>
                <a:avLst/>
                <a:gdLst>
                  <a:gd name="connsiteX0" fmla="*/ 0 w 4394200"/>
                  <a:gd name="connsiteY0" fmla="*/ 592667 h 592667"/>
                  <a:gd name="connsiteX1" fmla="*/ 2912533 w 4394200"/>
                  <a:gd name="connsiteY1" fmla="*/ 0 h 592667"/>
                  <a:gd name="connsiteX2" fmla="*/ 4394200 w 4394200"/>
                  <a:gd name="connsiteY2" fmla="*/ 0 h 592667"/>
                </a:gdLst>
                <a:ahLst/>
                <a:cxnLst>
                  <a:cxn ang="0">
                    <a:pos x="connsiteX0" y="connsiteY0"/>
                  </a:cxn>
                  <a:cxn ang="0">
                    <a:pos x="connsiteX1" y="connsiteY1"/>
                  </a:cxn>
                  <a:cxn ang="0">
                    <a:pos x="connsiteX2" y="connsiteY2"/>
                  </a:cxn>
                </a:cxnLst>
                <a:rect l="l" t="t" r="r" b="b"/>
                <a:pathLst>
                  <a:path w="4394200" h="592667">
                    <a:moveTo>
                      <a:pt x="0" y="592667"/>
                    </a:moveTo>
                    <a:lnTo>
                      <a:pt x="2912533" y="0"/>
                    </a:lnTo>
                    <a:lnTo>
                      <a:pt x="4394200" y="0"/>
                    </a:lnTo>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8" name="椭圆 17"/>
            <p:cNvSpPr/>
            <p:nvPr/>
          </p:nvSpPr>
          <p:spPr>
            <a:xfrm>
              <a:off x="4361366" y="1732467"/>
              <a:ext cx="108000" cy="108000"/>
            </a:xfrm>
            <a:prstGeom prst="ellipse">
              <a:avLst/>
            </a:prstGeom>
            <a:solidFill>
              <a:srgbClr val="FFC000"/>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0" name="椭圆 19"/>
            <p:cNvSpPr/>
            <p:nvPr/>
          </p:nvSpPr>
          <p:spPr>
            <a:xfrm>
              <a:off x="4361366" y="3933800"/>
              <a:ext cx="108000" cy="108000"/>
            </a:xfrm>
            <a:prstGeom prst="ellipse">
              <a:avLst/>
            </a:prstGeom>
            <a:solidFill>
              <a:srgbClr val="92D050"/>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2" name="椭圆 21"/>
            <p:cNvSpPr/>
            <p:nvPr/>
          </p:nvSpPr>
          <p:spPr>
            <a:xfrm>
              <a:off x="4361366" y="6101262"/>
              <a:ext cx="108000" cy="108000"/>
            </a:xfrm>
            <a:prstGeom prst="ellipse">
              <a:avLst/>
            </a:prstGeom>
            <a:solidFill>
              <a:srgbClr val="002060"/>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grpSp>
        <p:nvGrpSpPr>
          <p:cNvPr id="79" name="组合 78"/>
          <p:cNvGrpSpPr/>
          <p:nvPr/>
        </p:nvGrpSpPr>
        <p:grpSpPr>
          <a:xfrm>
            <a:off x="5523038" y="1526425"/>
            <a:ext cx="5163374" cy="739263"/>
            <a:chOff x="4568825" y="438589"/>
            <a:chExt cx="3174910" cy="739263"/>
          </a:xfrm>
        </p:grpSpPr>
        <p:grpSp>
          <p:nvGrpSpPr>
            <p:cNvPr id="81" name="组合 80"/>
            <p:cNvGrpSpPr/>
            <p:nvPr/>
          </p:nvGrpSpPr>
          <p:grpSpPr>
            <a:xfrm>
              <a:off x="4568825" y="438589"/>
              <a:ext cx="3174910" cy="739263"/>
              <a:chOff x="888096" y="1000203"/>
              <a:chExt cx="5878309" cy="1368737"/>
            </a:xfrm>
          </p:grpSpPr>
          <p:sp>
            <p:nvSpPr>
              <p:cNvPr id="83" name="矩形 82"/>
              <p:cNvSpPr/>
              <p:nvPr/>
            </p:nvSpPr>
            <p:spPr>
              <a:xfrm>
                <a:off x="911225" y="1045635"/>
                <a:ext cx="5796051" cy="1239856"/>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84" name="椭圆 83"/>
              <p:cNvSpPr/>
              <p:nvPr/>
            </p:nvSpPr>
            <p:spPr>
              <a:xfrm>
                <a:off x="888096" y="1000203"/>
                <a:ext cx="72000" cy="72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85" name="椭圆 84"/>
              <p:cNvSpPr/>
              <p:nvPr/>
            </p:nvSpPr>
            <p:spPr>
              <a:xfrm>
                <a:off x="888096" y="2296939"/>
                <a:ext cx="72000" cy="72001"/>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86" name="椭圆 85"/>
              <p:cNvSpPr/>
              <p:nvPr/>
            </p:nvSpPr>
            <p:spPr>
              <a:xfrm>
                <a:off x="6694405" y="2296939"/>
                <a:ext cx="72000" cy="72001"/>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87" name="椭圆 86"/>
              <p:cNvSpPr/>
              <p:nvPr/>
            </p:nvSpPr>
            <p:spPr>
              <a:xfrm>
                <a:off x="6671275" y="1046674"/>
                <a:ext cx="72000" cy="72001"/>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sp>
          <p:nvSpPr>
            <p:cNvPr id="82" name="矩形 81"/>
            <p:cNvSpPr/>
            <p:nvPr/>
          </p:nvSpPr>
          <p:spPr>
            <a:xfrm>
              <a:off x="4607713" y="492633"/>
              <a:ext cx="3104087" cy="646331"/>
            </a:xfrm>
            <a:prstGeom prst="rect">
              <a:avLst/>
            </a:prstGeom>
          </p:spPr>
          <p:txBody>
            <a:bodyPr wrap="square">
              <a:spAutoFit/>
            </a:bodyPr>
            <a:lstStyle/>
            <a:p>
              <a:pPr algn="just"/>
              <a:r>
                <a:rPr lang="en-US" altLang="zh-CN" dirty="0"/>
                <a:t>Sentiment Analysis Based on Sentiment Dictionary</a:t>
              </a:r>
              <a:endParaRPr lang="zh-CN" altLang="en-US" dirty="0"/>
            </a:p>
          </p:txBody>
        </p:sp>
      </p:grpSp>
      <p:grpSp>
        <p:nvGrpSpPr>
          <p:cNvPr id="97" name="组合 96"/>
          <p:cNvGrpSpPr/>
          <p:nvPr/>
        </p:nvGrpSpPr>
        <p:grpSpPr>
          <a:xfrm>
            <a:off x="5499235" y="3721558"/>
            <a:ext cx="5048194" cy="701176"/>
            <a:chOff x="4568825" y="438589"/>
            <a:chExt cx="2300757" cy="523654"/>
          </a:xfrm>
        </p:grpSpPr>
        <p:grpSp>
          <p:nvGrpSpPr>
            <p:cNvPr id="99" name="组合 98"/>
            <p:cNvGrpSpPr/>
            <p:nvPr/>
          </p:nvGrpSpPr>
          <p:grpSpPr>
            <a:xfrm>
              <a:off x="4568825" y="438589"/>
              <a:ext cx="2300757" cy="509896"/>
              <a:chOff x="888096" y="1000203"/>
              <a:chExt cx="4259825" cy="944066"/>
            </a:xfrm>
          </p:grpSpPr>
          <p:sp>
            <p:nvSpPr>
              <p:cNvPr id="101" name="矩形 100"/>
              <p:cNvSpPr/>
              <p:nvPr/>
            </p:nvSpPr>
            <p:spPr>
              <a:xfrm>
                <a:off x="911225" y="1045634"/>
                <a:ext cx="4199467" cy="872066"/>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02" name="椭圆 101"/>
              <p:cNvSpPr/>
              <p:nvPr/>
            </p:nvSpPr>
            <p:spPr>
              <a:xfrm>
                <a:off x="888096" y="1000203"/>
                <a:ext cx="72000" cy="72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03" name="椭圆 102"/>
              <p:cNvSpPr/>
              <p:nvPr/>
            </p:nvSpPr>
            <p:spPr>
              <a:xfrm>
                <a:off x="888096" y="1872269"/>
                <a:ext cx="72000" cy="72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04" name="椭圆 103"/>
              <p:cNvSpPr/>
              <p:nvPr/>
            </p:nvSpPr>
            <p:spPr>
              <a:xfrm>
                <a:off x="5075921" y="1872269"/>
                <a:ext cx="72000" cy="72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05" name="椭圆 104"/>
              <p:cNvSpPr/>
              <p:nvPr/>
            </p:nvSpPr>
            <p:spPr>
              <a:xfrm>
                <a:off x="5074692" y="1009634"/>
                <a:ext cx="72000" cy="72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sp>
          <p:nvSpPr>
            <p:cNvPr id="100" name="矩形 99"/>
            <p:cNvSpPr/>
            <p:nvPr/>
          </p:nvSpPr>
          <p:spPr>
            <a:xfrm>
              <a:off x="4592682" y="479549"/>
              <a:ext cx="2112142" cy="482694"/>
            </a:xfrm>
            <a:prstGeom prst="rect">
              <a:avLst/>
            </a:prstGeom>
          </p:spPr>
          <p:txBody>
            <a:bodyPr wrap="none">
              <a:spAutoFit/>
            </a:bodyPr>
            <a:lstStyle/>
            <a:p>
              <a:r>
                <a:rPr lang="en-US" altLang="zh-CN" dirty="0"/>
                <a:t>Sentiment Analysis based on Deep Learning</a:t>
              </a:r>
            </a:p>
            <a:p>
              <a:r>
                <a:rPr lang="en-US" altLang="zh-CN" dirty="0"/>
                <a:t>(Word2Vec +Bi-LSTM Model)</a:t>
              </a:r>
              <a:endParaRPr lang="zh-CN" altLang="en-US" dirty="0"/>
            </a:p>
          </p:txBody>
        </p:sp>
      </p:grpSp>
      <p:grpSp>
        <p:nvGrpSpPr>
          <p:cNvPr id="115" name="组合 114"/>
          <p:cNvGrpSpPr/>
          <p:nvPr/>
        </p:nvGrpSpPr>
        <p:grpSpPr>
          <a:xfrm>
            <a:off x="5523038" y="5855321"/>
            <a:ext cx="5004486" cy="712864"/>
            <a:chOff x="4568825" y="438589"/>
            <a:chExt cx="2300757" cy="509896"/>
          </a:xfrm>
        </p:grpSpPr>
        <p:grpSp>
          <p:nvGrpSpPr>
            <p:cNvPr id="117" name="组合 116"/>
            <p:cNvGrpSpPr/>
            <p:nvPr/>
          </p:nvGrpSpPr>
          <p:grpSpPr>
            <a:xfrm>
              <a:off x="4568825" y="438589"/>
              <a:ext cx="2300757" cy="509896"/>
              <a:chOff x="888096" y="1000203"/>
              <a:chExt cx="4259825" cy="944066"/>
            </a:xfrm>
          </p:grpSpPr>
          <p:sp>
            <p:nvSpPr>
              <p:cNvPr id="119" name="矩形 118"/>
              <p:cNvSpPr/>
              <p:nvPr/>
            </p:nvSpPr>
            <p:spPr>
              <a:xfrm>
                <a:off x="911225" y="1045634"/>
                <a:ext cx="4199467" cy="872066"/>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20" name="椭圆 119"/>
              <p:cNvSpPr/>
              <p:nvPr/>
            </p:nvSpPr>
            <p:spPr>
              <a:xfrm>
                <a:off x="888096" y="1000203"/>
                <a:ext cx="72000" cy="72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21" name="椭圆 120"/>
              <p:cNvSpPr/>
              <p:nvPr/>
            </p:nvSpPr>
            <p:spPr>
              <a:xfrm>
                <a:off x="888096" y="1872269"/>
                <a:ext cx="72000" cy="72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22" name="椭圆 121"/>
              <p:cNvSpPr/>
              <p:nvPr/>
            </p:nvSpPr>
            <p:spPr>
              <a:xfrm>
                <a:off x="5075921" y="1872269"/>
                <a:ext cx="72000" cy="72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23" name="椭圆 122"/>
              <p:cNvSpPr/>
              <p:nvPr/>
            </p:nvSpPr>
            <p:spPr>
              <a:xfrm>
                <a:off x="5074692" y="1009634"/>
                <a:ext cx="72000" cy="72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sp>
          <p:nvSpPr>
            <p:cNvPr id="118" name="矩形 117"/>
            <p:cNvSpPr/>
            <p:nvPr/>
          </p:nvSpPr>
          <p:spPr>
            <a:xfrm>
              <a:off x="4592519" y="575470"/>
              <a:ext cx="1785749" cy="264175"/>
            </a:xfrm>
            <a:prstGeom prst="rect">
              <a:avLst/>
            </a:prstGeom>
          </p:spPr>
          <p:txBody>
            <a:bodyPr wrap="none">
              <a:spAutoFit/>
            </a:bodyPr>
            <a:lstStyle/>
            <a:p>
              <a:r>
                <a:rPr lang="en-US" altLang="zh-CN" dirty="0"/>
                <a:t>Transferring Learning Based on Ernie</a:t>
              </a:r>
            </a:p>
          </p:txBody>
        </p:sp>
      </p:grpSp>
      <p:sp>
        <p:nvSpPr>
          <p:cNvPr id="125" name="文本框 124"/>
          <p:cNvSpPr txBox="1"/>
          <p:nvPr/>
        </p:nvSpPr>
        <p:spPr>
          <a:xfrm>
            <a:off x="4013200" y="1524000"/>
            <a:ext cx="378630" cy="523220"/>
          </a:xfrm>
          <a:prstGeom prst="rect">
            <a:avLst/>
          </a:prstGeom>
          <a:noFill/>
        </p:spPr>
        <p:txBody>
          <a:bodyPr wrap="none" rtlCol="0">
            <a:spAutoFit/>
          </a:bodyPr>
          <a:lstStyle/>
          <a:p>
            <a:r>
              <a:rPr lang="en-US" altLang="zh-CN" sz="2800" dirty="0"/>
              <a:t>1</a:t>
            </a:r>
            <a:endParaRPr lang="zh-CN" altLang="en-US" sz="2800" dirty="0"/>
          </a:p>
        </p:txBody>
      </p:sp>
      <p:sp>
        <p:nvSpPr>
          <p:cNvPr id="127" name="文本框 126"/>
          <p:cNvSpPr txBox="1"/>
          <p:nvPr/>
        </p:nvSpPr>
        <p:spPr>
          <a:xfrm>
            <a:off x="4013200" y="3708400"/>
            <a:ext cx="378630" cy="523220"/>
          </a:xfrm>
          <a:prstGeom prst="rect">
            <a:avLst/>
          </a:prstGeom>
          <a:noFill/>
        </p:spPr>
        <p:txBody>
          <a:bodyPr wrap="none" rtlCol="0">
            <a:spAutoFit/>
          </a:bodyPr>
          <a:lstStyle/>
          <a:p>
            <a:r>
              <a:rPr lang="en-US" altLang="zh-CN" sz="2800" dirty="0"/>
              <a:t>2</a:t>
            </a:r>
            <a:endParaRPr lang="zh-CN" altLang="en-US" sz="2800" dirty="0"/>
          </a:p>
        </p:txBody>
      </p:sp>
      <p:sp>
        <p:nvSpPr>
          <p:cNvPr id="129" name="文本框 128"/>
          <p:cNvSpPr txBox="1"/>
          <p:nvPr/>
        </p:nvSpPr>
        <p:spPr>
          <a:xfrm>
            <a:off x="4013200" y="5892800"/>
            <a:ext cx="378630" cy="523220"/>
          </a:xfrm>
          <a:prstGeom prst="rect">
            <a:avLst/>
          </a:prstGeom>
          <a:noFill/>
        </p:spPr>
        <p:txBody>
          <a:bodyPr wrap="none" rtlCol="0">
            <a:spAutoFit/>
          </a:bodyPr>
          <a:lstStyle/>
          <a:p>
            <a:r>
              <a:rPr lang="en-US" altLang="zh-CN" sz="2800" dirty="0"/>
              <a:t>3</a:t>
            </a:r>
            <a:endParaRPr lang="zh-CN" altLang="en-US" sz="2800" dirty="0"/>
          </a:p>
        </p:txBody>
      </p:sp>
      <p:pic>
        <p:nvPicPr>
          <p:cNvPr id="5" name="图片 4"/>
          <p:cNvPicPr>
            <a:picLocks noChangeAspect="1"/>
          </p:cNvPicPr>
          <p:nvPr/>
        </p:nvPicPr>
        <p:blipFill rotWithShape="1">
          <a:blip r:embed="rId3"/>
          <a:srcRect l="49574"/>
          <a:stretch>
            <a:fillRect/>
          </a:stretch>
        </p:blipFill>
        <p:spPr>
          <a:xfrm>
            <a:off x="-8468" y="2423354"/>
            <a:ext cx="1361780" cy="2700550"/>
          </a:xfrm>
          <a:prstGeom prst="rect">
            <a:avLst/>
          </a:prstGeom>
        </p:spPr>
      </p:pic>
      <p:sp>
        <p:nvSpPr>
          <p:cNvPr id="30" name="矩形 29"/>
          <p:cNvSpPr/>
          <p:nvPr/>
        </p:nvSpPr>
        <p:spPr>
          <a:xfrm>
            <a:off x="35391" y="3043657"/>
            <a:ext cx="1426861" cy="1077218"/>
          </a:xfrm>
          <a:prstGeom prst="rect">
            <a:avLst/>
          </a:prstGeom>
        </p:spPr>
        <p:txBody>
          <a:bodyPr wrap="square">
            <a:spAutoFit/>
          </a:bodyPr>
          <a:lstStyle/>
          <a:p>
            <a:r>
              <a:rPr lang="zh-CN" altLang="en-US" sz="1600" b="1" dirty="0">
                <a:latin typeface="+mj-lt"/>
                <a:ea typeface="微软雅黑" panose="020B0503020204020204" charset="-122"/>
              </a:rPr>
              <a:t>Sentiment </a:t>
            </a:r>
            <a:r>
              <a:rPr lang="en-US" altLang="zh-CN" sz="1600" b="1" dirty="0">
                <a:latin typeface="+mj-lt"/>
                <a:ea typeface="微软雅黑" panose="020B0503020204020204" charset="-122"/>
              </a:rPr>
              <a:t>Index Construction </a:t>
            </a:r>
          </a:p>
          <a:p>
            <a:r>
              <a:rPr lang="en-US" altLang="zh-CN" sz="1600" b="1" dirty="0">
                <a:latin typeface="+mj-lt"/>
                <a:ea typeface="微软雅黑" panose="020B0503020204020204" charset="-122"/>
              </a:rPr>
              <a:t>PART</a:t>
            </a:r>
            <a:endParaRPr lang="zh-CN" altLang="en-US" sz="160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 name="组合 50">
            <a:extLst>
              <a:ext uri="{FF2B5EF4-FFF2-40B4-BE49-F238E27FC236}">
                <a16:creationId xmlns:a16="http://schemas.microsoft.com/office/drawing/2014/main" id="{139B9653-F35C-4177-8AF0-4F0C758B3C12}"/>
              </a:ext>
            </a:extLst>
          </p:cNvPr>
          <p:cNvGrpSpPr/>
          <p:nvPr/>
        </p:nvGrpSpPr>
        <p:grpSpPr>
          <a:xfrm>
            <a:off x="148924" y="1133327"/>
            <a:ext cx="8973011" cy="5558637"/>
            <a:chOff x="1021464" y="1363132"/>
            <a:chExt cx="8973011" cy="5558637"/>
          </a:xfrm>
        </p:grpSpPr>
        <p:pic>
          <p:nvPicPr>
            <p:cNvPr id="5" name="图片 4"/>
            <p:cNvPicPr>
              <a:picLocks noChangeAspect="1"/>
            </p:cNvPicPr>
            <p:nvPr/>
          </p:nvPicPr>
          <p:blipFill rotWithShape="1">
            <a:blip r:embed="rId2"/>
            <a:srcRect l="54115" t="14479" r="4250" b="12370"/>
            <a:stretch>
              <a:fillRect/>
            </a:stretch>
          </p:blipFill>
          <p:spPr>
            <a:xfrm>
              <a:off x="3848772" y="1363132"/>
              <a:ext cx="4587588" cy="4262632"/>
            </a:xfrm>
            <a:prstGeom prst="rect">
              <a:avLst/>
            </a:prstGeom>
          </p:spPr>
        </p:pic>
        <p:grpSp>
          <p:nvGrpSpPr>
            <p:cNvPr id="7" name="组合 6"/>
            <p:cNvGrpSpPr/>
            <p:nvPr/>
          </p:nvGrpSpPr>
          <p:grpSpPr>
            <a:xfrm>
              <a:off x="1021464" y="1487746"/>
              <a:ext cx="3137488" cy="501246"/>
              <a:chOff x="888096" y="1000203"/>
              <a:chExt cx="4259825" cy="944066"/>
            </a:xfrm>
          </p:grpSpPr>
          <p:sp>
            <p:nvSpPr>
              <p:cNvPr id="8" name="矩形 7"/>
              <p:cNvSpPr/>
              <p:nvPr/>
            </p:nvSpPr>
            <p:spPr>
              <a:xfrm>
                <a:off x="911225" y="1045634"/>
                <a:ext cx="4199467" cy="872066"/>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9" name="椭圆 8"/>
              <p:cNvSpPr/>
              <p:nvPr/>
            </p:nvSpPr>
            <p:spPr>
              <a:xfrm>
                <a:off x="888096" y="1000203"/>
                <a:ext cx="72000" cy="72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0" name="椭圆 9"/>
              <p:cNvSpPr/>
              <p:nvPr/>
            </p:nvSpPr>
            <p:spPr>
              <a:xfrm>
                <a:off x="888096" y="1872269"/>
                <a:ext cx="72000" cy="72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1" name="椭圆 10"/>
              <p:cNvSpPr/>
              <p:nvPr/>
            </p:nvSpPr>
            <p:spPr>
              <a:xfrm>
                <a:off x="5075921" y="1872269"/>
                <a:ext cx="72000" cy="72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2" name="椭圆 11"/>
              <p:cNvSpPr/>
              <p:nvPr/>
            </p:nvSpPr>
            <p:spPr>
              <a:xfrm>
                <a:off x="5074692" y="1009634"/>
                <a:ext cx="72000" cy="72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sp>
          <p:nvSpPr>
            <p:cNvPr id="13" name="矩形 12"/>
            <p:cNvSpPr/>
            <p:nvPr/>
          </p:nvSpPr>
          <p:spPr>
            <a:xfrm>
              <a:off x="1079583" y="1563122"/>
              <a:ext cx="3100144" cy="369332"/>
            </a:xfrm>
            <a:prstGeom prst="rect">
              <a:avLst/>
            </a:prstGeom>
          </p:spPr>
          <p:txBody>
            <a:bodyPr wrap="none">
              <a:spAutoFit/>
            </a:bodyPr>
            <a:lstStyle/>
            <a:p>
              <a:r>
                <a:rPr lang="en-US" altLang="zh-CN" dirty="0"/>
                <a:t>NTUSD Sentiment dictionary</a:t>
              </a:r>
              <a:endParaRPr lang="zh-CN" altLang="en-US" dirty="0"/>
            </a:p>
          </p:txBody>
        </p:sp>
        <p:sp>
          <p:nvSpPr>
            <p:cNvPr id="14" name="矩形 13"/>
            <p:cNvSpPr/>
            <p:nvPr/>
          </p:nvSpPr>
          <p:spPr>
            <a:xfrm>
              <a:off x="1137421" y="2039830"/>
              <a:ext cx="2945629" cy="1589346"/>
            </a:xfrm>
            <a:prstGeom prst="rect">
              <a:avLst/>
            </a:prstGeom>
          </p:spPr>
          <p:txBody>
            <a:bodyPr wrap="square">
              <a:spAutoFit/>
            </a:bodyPr>
            <a:lstStyle/>
            <a:p>
              <a:pPr>
                <a:lnSpc>
                  <a:spcPct val="130000"/>
                </a:lnSpc>
              </a:pPr>
              <a:r>
                <a:rPr lang="en-US" altLang="zh-CN" sz="1600" b="1" dirty="0">
                  <a:solidFill>
                    <a:schemeClr val="bg1">
                      <a:lumMod val="50000"/>
                    </a:schemeClr>
                  </a:solidFill>
                  <a:latin typeface="微软雅黑" panose="020B0503020204020204" charset="-122"/>
                  <a:ea typeface="微软雅黑" panose="020B0503020204020204" charset="-122"/>
                </a:rPr>
                <a:t>Label:</a:t>
              </a:r>
            </a:p>
            <a:p>
              <a:pPr>
                <a:lnSpc>
                  <a:spcPct val="130000"/>
                </a:lnSpc>
              </a:pPr>
              <a:r>
                <a:rPr lang="en-US" altLang="zh-CN" sz="1600" b="1" dirty="0">
                  <a:solidFill>
                    <a:schemeClr val="bg1">
                      <a:lumMod val="50000"/>
                    </a:schemeClr>
                  </a:solidFill>
                  <a:latin typeface="微软雅黑" panose="020B0503020204020204" charset="-122"/>
                  <a:ea typeface="微软雅黑" panose="020B0503020204020204" charset="-122"/>
                </a:rPr>
                <a:t>Negative:-1</a:t>
              </a:r>
            </a:p>
            <a:p>
              <a:pPr>
                <a:lnSpc>
                  <a:spcPct val="130000"/>
                </a:lnSpc>
              </a:pPr>
              <a:r>
                <a:rPr lang="en-US" altLang="zh-CN" sz="1600" b="1" dirty="0">
                  <a:solidFill>
                    <a:schemeClr val="bg1">
                      <a:lumMod val="50000"/>
                    </a:schemeClr>
                  </a:solidFill>
                  <a:latin typeface="微软雅黑" panose="020B0503020204020204" charset="-122"/>
                  <a:ea typeface="微软雅黑" panose="020B0503020204020204" charset="-122"/>
                </a:rPr>
                <a:t>Positive:1</a:t>
              </a:r>
            </a:p>
            <a:p>
              <a:pPr>
                <a:lnSpc>
                  <a:spcPct val="130000"/>
                </a:lnSpc>
              </a:pPr>
              <a:r>
                <a:rPr lang="en-US" altLang="zh-CN" sz="1600" b="1" dirty="0">
                  <a:solidFill>
                    <a:schemeClr val="bg1">
                      <a:lumMod val="50000"/>
                    </a:schemeClr>
                  </a:solidFill>
                  <a:latin typeface="微软雅黑" panose="020B0503020204020204" charset="-122"/>
                  <a:ea typeface="微软雅黑" panose="020B0503020204020204" charset="-122"/>
                </a:rPr>
                <a:t>Neutrual:0</a:t>
              </a:r>
            </a:p>
            <a:p>
              <a:pPr>
                <a:lnSpc>
                  <a:spcPct val="130000"/>
                </a:lnSpc>
              </a:pPr>
              <a:endParaRPr lang="en-US" altLang="zh-CN" sz="1200" dirty="0">
                <a:solidFill>
                  <a:schemeClr val="bg1">
                    <a:lumMod val="50000"/>
                  </a:schemeClr>
                </a:solidFill>
                <a:latin typeface="微软雅黑" panose="020B0503020204020204" charset="-122"/>
                <a:ea typeface="微软雅黑" panose="020B0503020204020204" charset="-122"/>
              </a:endParaRPr>
            </a:p>
          </p:txBody>
        </p:sp>
        <p:grpSp>
          <p:nvGrpSpPr>
            <p:cNvPr id="15" name="组合 14"/>
            <p:cNvGrpSpPr/>
            <p:nvPr/>
          </p:nvGrpSpPr>
          <p:grpSpPr>
            <a:xfrm>
              <a:off x="1088594" y="4372522"/>
              <a:ext cx="3069453" cy="496487"/>
              <a:chOff x="888096" y="1000203"/>
              <a:chExt cx="4259825" cy="944066"/>
            </a:xfrm>
          </p:grpSpPr>
          <p:sp>
            <p:nvSpPr>
              <p:cNvPr id="16" name="矩形 15"/>
              <p:cNvSpPr/>
              <p:nvPr/>
            </p:nvSpPr>
            <p:spPr>
              <a:xfrm>
                <a:off x="911225" y="1045634"/>
                <a:ext cx="4199467" cy="872066"/>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7" name="椭圆 16"/>
              <p:cNvSpPr/>
              <p:nvPr/>
            </p:nvSpPr>
            <p:spPr>
              <a:xfrm>
                <a:off x="888096" y="1000203"/>
                <a:ext cx="72000" cy="72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8" name="椭圆 17"/>
              <p:cNvSpPr/>
              <p:nvPr/>
            </p:nvSpPr>
            <p:spPr>
              <a:xfrm>
                <a:off x="888096" y="1872269"/>
                <a:ext cx="72000" cy="72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9" name="椭圆 18"/>
              <p:cNvSpPr/>
              <p:nvPr/>
            </p:nvSpPr>
            <p:spPr>
              <a:xfrm>
                <a:off x="5075921" y="1872269"/>
                <a:ext cx="72000" cy="72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0" name="椭圆 19"/>
              <p:cNvSpPr/>
              <p:nvPr/>
            </p:nvSpPr>
            <p:spPr>
              <a:xfrm>
                <a:off x="5074692" y="1009634"/>
                <a:ext cx="72000" cy="72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sp>
          <p:nvSpPr>
            <p:cNvPr id="21" name="矩形 20"/>
            <p:cNvSpPr/>
            <p:nvPr/>
          </p:nvSpPr>
          <p:spPr>
            <a:xfrm>
              <a:off x="1102148" y="4463430"/>
              <a:ext cx="2605072" cy="369332"/>
            </a:xfrm>
            <a:prstGeom prst="rect">
              <a:avLst/>
            </a:prstGeom>
          </p:spPr>
          <p:txBody>
            <a:bodyPr wrap="none">
              <a:spAutoFit/>
            </a:bodyPr>
            <a:lstStyle/>
            <a:p>
              <a:r>
                <a:rPr lang="en-US" altLang="zh-CN" dirty="0"/>
                <a:t>Artificial supplementary</a:t>
              </a:r>
              <a:endParaRPr lang="zh-CN" altLang="en-US" dirty="0"/>
            </a:p>
          </p:txBody>
        </p:sp>
        <p:sp>
          <p:nvSpPr>
            <p:cNvPr id="22" name="矩形 21"/>
            <p:cNvSpPr/>
            <p:nvPr/>
          </p:nvSpPr>
          <p:spPr>
            <a:xfrm>
              <a:off x="1038499" y="5012336"/>
              <a:ext cx="3501736" cy="1909433"/>
            </a:xfrm>
            <a:prstGeom prst="rect">
              <a:avLst/>
            </a:prstGeom>
          </p:spPr>
          <p:txBody>
            <a:bodyPr wrap="square">
              <a:spAutoFit/>
            </a:bodyPr>
            <a:lstStyle/>
            <a:p>
              <a:pPr>
                <a:lnSpc>
                  <a:spcPct val="130000"/>
                </a:lnSpc>
              </a:pPr>
              <a:r>
                <a:rPr lang="en-US" altLang="zh-CN" sz="1600" b="1" dirty="0">
                  <a:solidFill>
                    <a:schemeClr val="bg1">
                      <a:lumMod val="50000"/>
                    </a:schemeClr>
                  </a:solidFill>
                  <a:latin typeface="微软雅黑" panose="020B0503020204020204" charset="-122"/>
                  <a:ea typeface="微软雅黑" panose="020B0503020204020204" charset="-122"/>
                </a:rPr>
                <a:t>Positive:</a:t>
              </a:r>
            </a:p>
            <a:p>
              <a:pPr>
                <a:lnSpc>
                  <a:spcPct val="130000"/>
                </a:lnSpc>
              </a:pPr>
              <a:endParaRPr lang="en-US" altLang="zh-CN" sz="1600" b="1" dirty="0">
                <a:solidFill>
                  <a:schemeClr val="bg1">
                    <a:lumMod val="50000"/>
                  </a:schemeClr>
                </a:solidFill>
                <a:latin typeface="微软雅黑" panose="020B0503020204020204" charset="-122"/>
                <a:ea typeface="微软雅黑" panose="020B0503020204020204" charset="-122"/>
              </a:endParaRPr>
            </a:p>
            <a:p>
              <a:pPr>
                <a:lnSpc>
                  <a:spcPct val="130000"/>
                </a:lnSpc>
              </a:pPr>
              <a:endParaRPr lang="en-US" altLang="zh-CN" sz="1600" b="1" dirty="0">
                <a:solidFill>
                  <a:schemeClr val="bg1">
                    <a:lumMod val="50000"/>
                  </a:schemeClr>
                </a:solidFill>
                <a:latin typeface="微软雅黑" panose="020B0503020204020204" charset="-122"/>
                <a:ea typeface="微软雅黑" panose="020B0503020204020204" charset="-122"/>
              </a:endParaRPr>
            </a:p>
            <a:p>
              <a:pPr>
                <a:lnSpc>
                  <a:spcPct val="130000"/>
                </a:lnSpc>
              </a:pPr>
              <a:r>
                <a:rPr lang="en-US" altLang="zh-CN" sz="1600" b="1" dirty="0">
                  <a:solidFill>
                    <a:schemeClr val="bg1">
                      <a:lumMod val="50000"/>
                    </a:schemeClr>
                  </a:solidFill>
                  <a:latin typeface="微软雅黑" panose="020B0503020204020204" charset="-122"/>
                  <a:ea typeface="微软雅黑" panose="020B0503020204020204" charset="-122"/>
                </a:rPr>
                <a:t>Negative:</a:t>
              </a:r>
            </a:p>
            <a:p>
              <a:pPr>
                <a:lnSpc>
                  <a:spcPct val="130000"/>
                </a:lnSpc>
              </a:pPr>
              <a:endParaRPr lang="en-US" altLang="zh-CN" sz="1600" b="1" dirty="0">
                <a:solidFill>
                  <a:schemeClr val="bg1">
                    <a:lumMod val="50000"/>
                  </a:schemeClr>
                </a:solidFill>
                <a:latin typeface="微软雅黑" panose="020B0503020204020204" charset="-122"/>
                <a:ea typeface="微软雅黑" panose="020B0503020204020204" charset="-122"/>
              </a:endParaRPr>
            </a:p>
            <a:p>
              <a:pPr>
                <a:lnSpc>
                  <a:spcPct val="130000"/>
                </a:lnSpc>
              </a:pPr>
              <a:endParaRPr lang="zh-CN" altLang="en-US" sz="1200" dirty="0">
                <a:solidFill>
                  <a:schemeClr val="bg1">
                    <a:lumMod val="50000"/>
                  </a:schemeClr>
                </a:solidFill>
                <a:latin typeface="微软雅黑" panose="020B0503020204020204" charset="-122"/>
                <a:ea typeface="微软雅黑" panose="020B0503020204020204" charset="-122"/>
              </a:endParaRPr>
            </a:p>
          </p:txBody>
        </p:sp>
        <p:sp>
          <p:nvSpPr>
            <p:cNvPr id="4" name="十字形 3">
              <a:extLst>
                <a:ext uri="{FF2B5EF4-FFF2-40B4-BE49-F238E27FC236}">
                  <a16:creationId xmlns:a16="http://schemas.microsoft.com/office/drawing/2014/main" id="{9638B849-62C5-425C-9CBC-F77D936B7F31}"/>
                </a:ext>
              </a:extLst>
            </p:cNvPr>
            <p:cNvSpPr/>
            <p:nvPr/>
          </p:nvSpPr>
          <p:spPr>
            <a:xfrm>
              <a:off x="1366357" y="3559007"/>
              <a:ext cx="457151" cy="451564"/>
            </a:xfrm>
            <a:prstGeom prst="plus">
              <a:avLst/>
            </a:prstGeom>
            <a:noFill/>
            <a:ln w="15875">
              <a:solidFill>
                <a:srgbClr val="C00000"/>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pic>
          <p:nvPicPr>
            <p:cNvPr id="48" name="图片 47">
              <a:extLst>
                <a:ext uri="{FF2B5EF4-FFF2-40B4-BE49-F238E27FC236}">
                  <a16:creationId xmlns:a16="http://schemas.microsoft.com/office/drawing/2014/main" id="{D133D19D-B9F7-4E7C-BD25-F4E3AF12AC04}"/>
                </a:ext>
              </a:extLst>
            </p:cNvPr>
            <p:cNvPicPr>
              <a:picLocks noChangeAspect="1"/>
            </p:cNvPicPr>
            <p:nvPr/>
          </p:nvPicPr>
          <p:blipFill rotWithShape="1">
            <a:blip r:embed="rId3"/>
            <a:srcRect t="21913" b="12187"/>
            <a:stretch/>
          </p:blipFill>
          <p:spPr>
            <a:xfrm>
              <a:off x="1021464" y="5437522"/>
              <a:ext cx="8973011" cy="506373"/>
            </a:xfrm>
            <a:prstGeom prst="rect">
              <a:avLst/>
            </a:prstGeom>
          </p:spPr>
        </p:pic>
        <p:pic>
          <p:nvPicPr>
            <p:cNvPr id="50" name="图片 49">
              <a:extLst>
                <a:ext uri="{FF2B5EF4-FFF2-40B4-BE49-F238E27FC236}">
                  <a16:creationId xmlns:a16="http://schemas.microsoft.com/office/drawing/2014/main" id="{3EAD1A6A-059D-486F-957D-FA8DBD342D9A}"/>
                </a:ext>
              </a:extLst>
            </p:cNvPr>
            <p:cNvPicPr>
              <a:picLocks noChangeAspect="1"/>
            </p:cNvPicPr>
            <p:nvPr/>
          </p:nvPicPr>
          <p:blipFill rotWithShape="1">
            <a:blip r:embed="rId4"/>
            <a:srcRect t="16064" b="21129"/>
            <a:stretch/>
          </p:blipFill>
          <p:spPr>
            <a:xfrm>
              <a:off x="1140474" y="6330155"/>
              <a:ext cx="5937555" cy="378903"/>
            </a:xfrm>
            <a:prstGeom prst="rect">
              <a:avLst/>
            </a:prstGeom>
          </p:spPr>
        </p:pic>
      </p:grpSp>
      <p:grpSp>
        <p:nvGrpSpPr>
          <p:cNvPr id="58" name="组合 57">
            <a:extLst>
              <a:ext uri="{FF2B5EF4-FFF2-40B4-BE49-F238E27FC236}">
                <a16:creationId xmlns:a16="http://schemas.microsoft.com/office/drawing/2014/main" id="{6BB69F52-ED29-42DC-BC68-C855A766AE80}"/>
              </a:ext>
            </a:extLst>
          </p:cNvPr>
          <p:cNvGrpSpPr/>
          <p:nvPr/>
        </p:nvGrpSpPr>
        <p:grpSpPr>
          <a:xfrm>
            <a:off x="7363420" y="2772419"/>
            <a:ext cx="1433556" cy="509896"/>
            <a:chOff x="7652885" y="689193"/>
            <a:chExt cx="1433556" cy="509896"/>
          </a:xfrm>
        </p:grpSpPr>
        <p:grpSp>
          <p:nvGrpSpPr>
            <p:cNvPr id="59" name="组合 58">
              <a:extLst>
                <a:ext uri="{FF2B5EF4-FFF2-40B4-BE49-F238E27FC236}">
                  <a16:creationId xmlns:a16="http://schemas.microsoft.com/office/drawing/2014/main" id="{420AEA79-0E5E-4C91-9DB5-0FE260C57664}"/>
                </a:ext>
              </a:extLst>
            </p:cNvPr>
            <p:cNvGrpSpPr/>
            <p:nvPr/>
          </p:nvGrpSpPr>
          <p:grpSpPr>
            <a:xfrm>
              <a:off x="7652885" y="689193"/>
              <a:ext cx="1433556" cy="509896"/>
              <a:chOff x="888096" y="1000203"/>
              <a:chExt cx="4259825" cy="944066"/>
            </a:xfrm>
          </p:grpSpPr>
          <p:sp>
            <p:nvSpPr>
              <p:cNvPr id="61" name="矩形 60">
                <a:extLst>
                  <a:ext uri="{FF2B5EF4-FFF2-40B4-BE49-F238E27FC236}">
                    <a16:creationId xmlns:a16="http://schemas.microsoft.com/office/drawing/2014/main" id="{87B6B60C-30ED-40D4-BFFC-2BADFD774203}"/>
                  </a:ext>
                </a:extLst>
              </p:cNvPr>
              <p:cNvSpPr/>
              <p:nvPr/>
            </p:nvSpPr>
            <p:spPr>
              <a:xfrm>
                <a:off x="911225" y="1045634"/>
                <a:ext cx="4199467" cy="872066"/>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62" name="椭圆 61">
                <a:extLst>
                  <a:ext uri="{FF2B5EF4-FFF2-40B4-BE49-F238E27FC236}">
                    <a16:creationId xmlns:a16="http://schemas.microsoft.com/office/drawing/2014/main" id="{A4FE8887-6C6A-47C8-B9F6-64C80C9C3037}"/>
                  </a:ext>
                </a:extLst>
              </p:cNvPr>
              <p:cNvSpPr/>
              <p:nvPr/>
            </p:nvSpPr>
            <p:spPr>
              <a:xfrm>
                <a:off x="888096" y="1000203"/>
                <a:ext cx="72000" cy="72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63" name="椭圆 62">
                <a:extLst>
                  <a:ext uri="{FF2B5EF4-FFF2-40B4-BE49-F238E27FC236}">
                    <a16:creationId xmlns:a16="http://schemas.microsoft.com/office/drawing/2014/main" id="{EADEBD4C-8A41-4E0D-8C8F-2D2F0C97E842}"/>
                  </a:ext>
                </a:extLst>
              </p:cNvPr>
              <p:cNvSpPr/>
              <p:nvPr/>
            </p:nvSpPr>
            <p:spPr>
              <a:xfrm>
                <a:off x="888096" y="1872269"/>
                <a:ext cx="72000" cy="72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64" name="椭圆 63">
                <a:extLst>
                  <a:ext uri="{FF2B5EF4-FFF2-40B4-BE49-F238E27FC236}">
                    <a16:creationId xmlns:a16="http://schemas.microsoft.com/office/drawing/2014/main" id="{2E1DE18D-2EA7-4FC3-B5C0-18C21D897D17}"/>
                  </a:ext>
                </a:extLst>
              </p:cNvPr>
              <p:cNvSpPr/>
              <p:nvPr/>
            </p:nvSpPr>
            <p:spPr>
              <a:xfrm>
                <a:off x="5075921" y="1872269"/>
                <a:ext cx="72000" cy="72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65" name="椭圆 64">
                <a:extLst>
                  <a:ext uri="{FF2B5EF4-FFF2-40B4-BE49-F238E27FC236}">
                    <a16:creationId xmlns:a16="http://schemas.microsoft.com/office/drawing/2014/main" id="{9C08771B-2D80-4B42-A8E1-8C05E7D2532B}"/>
                  </a:ext>
                </a:extLst>
              </p:cNvPr>
              <p:cNvSpPr/>
              <p:nvPr/>
            </p:nvSpPr>
            <p:spPr>
              <a:xfrm>
                <a:off x="5074692" y="1009634"/>
                <a:ext cx="72000" cy="72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sp>
          <p:nvSpPr>
            <p:cNvPr id="60" name="矩形 59">
              <a:extLst>
                <a:ext uri="{FF2B5EF4-FFF2-40B4-BE49-F238E27FC236}">
                  <a16:creationId xmlns:a16="http://schemas.microsoft.com/office/drawing/2014/main" id="{DFF2A008-2BC5-442B-BC6D-9A7636F9088F}"/>
                </a:ext>
              </a:extLst>
            </p:cNvPr>
            <p:cNvSpPr/>
            <p:nvPr/>
          </p:nvSpPr>
          <p:spPr>
            <a:xfrm>
              <a:off x="7683528" y="773941"/>
              <a:ext cx="1188146" cy="369332"/>
            </a:xfrm>
            <a:prstGeom prst="rect">
              <a:avLst/>
            </a:prstGeom>
          </p:spPr>
          <p:txBody>
            <a:bodyPr wrap="none">
              <a:spAutoFit/>
            </a:bodyPr>
            <a:lstStyle/>
            <a:p>
              <a:r>
                <a:rPr lang="en-US" altLang="zh-CN" dirty="0"/>
                <a:t>Comment</a:t>
              </a:r>
              <a:endParaRPr lang="zh-CN" altLang="en-US" dirty="0"/>
            </a:p>
          </p:txBody>
        </p:sp>
      </p:grpSp>
      <p:graphicFrame>
        <p:nvGraphicFramePr>
          <p:cNvPr id="56" name="表格 56">
            <a:extLst>
              <a:ext uri="{FF2B5EF4-FFF2-40B4-BE49-F238E27FC236}">
                <a16:creationId xmlns:a16="http://schemas.microsoft.com/office/drawing/2014/main" id="{BD5A5A32-0223-4EFA-A90A-99DDA33BBDCC}"/>
              </a:ext>
            </a:extLst>
          </p:cNvPr>
          <p:cNvGraphicFramePr>
            <a:graphicFrameLocks noGrp="1"/>
          </p:cNvGraphicFramePr>
          <p:nvPr>
            <p:extLst>
              <p:ext uri="{D42A27DB-BD31-4B8C-83A1-F6EECF244321}">
                <p14:modId xmlns:p14="http://schemas.microsoft.com/office/powerpoint/2010/main" val="132069287"/>
              </p:ext>
            </p:extLst>
          </p:nvPr>
        </p:nvGraphicFramePr>
        <p:xfrm>
          <a:off x="7331762" y="1306683"/>
          <a:ext cx="4342788" cy="1350063"/>
        </p:xfrm>
        <a:graphic>
          <a:graphicData uri="http://schemas.openxmlformats.org/drawingml/2006/table">
            <a:tbl>
              <a:tblPr firstRow="1" bandRow="1">
                <a:tableStyleId>{5C22544A-7EE6-4342-B048-85BDC9FD1C3A}</a:tableStyleId>
              </a:tblPr>
              <a:tblGrid>
                <a:gridCol w="2171394">
                  <a:extLst>
                    <a:ext uri="{9D8B030D-6E8A-4147-A177-3AD203B41FA5}">
                      <a16:colId xmlns:a16="http://schemas.microsoft.com/office/drawing/2014/main" val="276021372"/>
                    </a:ext>
                  </a:extLst>
                </a:gridCol>
                <a:gridCol w="2171394">
                  <a:extLst>
                    <a:ext uri="{9D8B030D-6E8A-4147-A177-3AD203B41FA5}">
                      <a16:colId xmlns:a16="http://schemas.microsoft.com/office/drawing/2014/main" val="2842591621"/>
                    </a:ext>
                  </a:extLst>
                </a:gridCol>
              </a:tblGrid>
              <a:tr h="435663">
                <a:tc>
                  <a:txBody>
                    <a:bodyPr/>
                    <a:lstStyle/>
                    <a:p>
                      <a:r>
                        <a:rPr lang="en-US" altLang="zh-CN" sz="1600" dirty="0"/>
                        <a:t>Model</a:t>
                      </a:r>
                      <a:endParaRPr lang="zh-CN" altLang="en-US" sz="1600" dirty="0"/>
                    </a:p>
                  </a:txBody>
                  <a:tcPr/>
                </a:tc>
                <a:tc>
                  <a:txBody>
                    <a:bodyPr/>
                    <a:lstStyle/>
                    <a:p>
                      <a:pPr marL="0" algn="l" defTabSz="914400" rtl="0" eaLnBrk="1" latinLnBrk="0" hangingPunct="1"/>
                      <a:r>
                        <a:rPr lang="en-US" altLang="zh-CN" sz="1600" b="1" kern="1200" dirty="0">
                          <a:solidFill>
                            <a:schemeClr val="lt1"/>
                          </a:solidFill>
                          <a:latin typeface="+mn-lt"/>
                          <a:ea typeface="+mn-ea"/>
                          <a:cs typeface="+mn-cs"/>
                        </a:rPr>
                        <a:t>Test set accuracy</a:t>
                      </a:r>
                      <a:endParaRPr lang="zh-CN" altLang="en-US" sz="1600" b="1" kern="1200" dirty="0">
                        <a:solidFill>
                          <a:schemeClr val="lt1"/>
                        </a:solidFill>
                        <a:latin typeface="+mn-lt"/>
                        <a:ea typeface="+mn-ea"/>
                        <a:cs typeface="+mn-cs"/>
                      </a:endParaRPr>
                    </a:p>
                  </a:txBody>
                  <a:tcPr/>
                </a:tc>
                <a:extLst>
                  <a:ext uri="{0D108BD9-81ED-4DB2-BD59-A6C34878D82A}">
                    <a16:rowId xmlns:a16="http://schemas.microsoft.com/office/drawing/2014/main" val="838860931"/>
                  </a:ext>
                </a:extLst>
              </a:tr>
              <a:tr h="308467">
                <a:tc>
                  <a:txBody>
                    <a:bodyPr/>
                    <a:lstStyle/>
                    <a:p>
                      <a:r>
                        <a:rPr lang="en-US" altLang="zh-CN" sz="1600" dirty="0"/>
                        <a:t>NTUSD word count</a:t>
                      </a:r>
                      <a:endParaRPr lang="zh-CN" altLang="en-US" sz="1600" dirty="0"/>
                    </a:p>
                  </a:txBody>
                  <a:tcPr/>
                </a:tc>
                <a:tc>
                  <a:txBody>
                    <a:bodyPr/>
                    <a:lstStyle/>
                    <a:p>
                      <a:r>
                        <a:rPr lang="en-US" altLang="zh-CN" sz="1600" dirty="0"/>
                        <a:t>44.2%</a:t>
                      </a:r>
                      <a:endParaRPr lang="zh-CN" altLang="en-US" sz="1600" dirty="0"/>
                    </a:p>
                  </a:txBody>
                  <a:tcPr/>
                </a:tc>
                <a:extLst>
                  <a:ext uri="{0D108BD9-81ED-4DB2-BD59-A6C34878D82A}">
                    <a16:rowId xmlns:a16="http://schemas.microsoft.com/office/drawing/2014/main" val="2072112805"/>
                  </a:ext>
                </a:extLst>
              </a:tr>
              <a:tr h="308467">
                <a:tc>
                  <a:txBody>
                    <a:bodyPr/>
                    <a:lstStyle/>
                    <a:p>
                      <a:r>
                        <a:rPr lang="en-US" altLang="zh-CN" sz="1600" dirty="0"/>
                        <a:t>NTUSD + Artificial word count</a:t>
                      </a:r>
                      <a:endParaRPr lang="zh-CN" altLang="en-US" sz="1600" dirty="0"/>
                    </a:p>
                  </a:txBody>
                  <a:tcPr/>
                </a:tc>
                <a:tc>
                  <a:txBody>
                    <a:bodyPr/>
                    <a:lstStyle/>
                    <a:p>
                      <a:r>
                        <a:rPr lang="en-US" altLang="zh-CN" sz="1600" dirty="0"/>
                        <a:t>46.1%</a:t>
                      </a:r>
                      <a:endParaRPr lang="zh-CN" altLang="en-US" sz="1600" dirty="0"/>
                    </a:p>
                  </a:txBody>
                  <a:tcPr anchor="ctr"/>
                </a:tc>
                <a:extLst>
                  <a:ext uri="{0D108BD9-81ED-4DB2-BD59-A6C34878D82A}">
                    <a16:rowId xmlns:a16="http://schemas.microsoft.com/office/drawing/2014/main" val="3419213750"/>
                  </a:ext>
                </a:extLst>
              </a:tr>
            </a:tbl>
          </a:graphicData>
        </a:graphic>
      </p:graphicFrame>
      <p:grpSp>
        <p:nvGrpSpPr>
          <p:cNvPr id="57" name="组合 56">
            <a:extLst>
              <a:ext uri="{FF2B5EF4-FFF2-40B4-BE49-F238E27FC236}">
                <a16:creationId xmlns:a16="http://schemas.microsoft.com/office/drawing/2014/main" id="{DBE83B8E-A8E7-41FF-B47B-D72D5FFAFE7E}"/>
              </a:ext>
            </a:extLst>
          </p:cNvPr>
          <p:cNvGrpSpPr/>
          <p:nvPr/>
        </p:nvGrpSpPr>
        <p:grpSpPr>
          <a:xfrm>
            <a:off x="7330352" y="695996"/>
            <a:ext cx="1469050" cy="509896"/>
            <a:chOff x="7652885" y="689193"/>
            <a:chExt cx="1469050" cy="509896"/>
          </a:xfrm>
        </p:grpSpPr>
        <p:grpSp>
          <p:nvGrpSpPr>
            <p:cNvPr id="23" name="组合 22"/>
            <p:cNvGrpSpPr/>
            <p:nvPr/>
          </p:nvGrpSpPr>
          <p:grpSpPr>
            <a:xfrm>
              <a:off x="7652885" y="689193"/>
              <a:ext cx="1433556" cy="509896"/>
              <a:chOff x="888096" y="1000203"/>
              <a:chExt cx="4259825" cy="944066"/>
            </a:xfrm>
          </p:grpSpPr>
          <p:sp>
            <p:nvSpPr>
              <p:cNvPr id="24" name="矩形 23"/>
              <p:cNvSpPr/>
              <p:nvPr/>
            </p:nvSpPr>
            <p:spPr>
              <a:xfrm>
                <a:off x="911225" y="1045634"/>
                <a:ext cx="4199467" cy="872066"/>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5" name="椭圆 24"/>
              <p:cNvSpPr/>
              <p:nvPr/>
            </p:nvSpPr>
            <p:spPr>
              <a:xfrm>
                <a:off x="888096" y="1000203"/>
                <a:ext cx="72000" cy="72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6" name="椭圆 25"/>
              <p:cNvSpPr/>
              <p:nvPr/>
            </p:nvSpPr>
            <p:spPr>
              <a:xfrm>
                <a:off x="888096" y="1872269"/>
                <a:ext cx="72000" cy="72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7" name="椭圆 26"/>
              <p:cNvSpPr/>
              <p:nvPr/>
            </p:nvSpPr>
            <p:spPr>
              <a:xfrm>
                <a:off x="5075921" y="1872269"/>
                <a:ext cx="72000" cy="72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8" name="椭圆 27"/>
              <p:cNvSpPr/>
              <p:nvPr/>
            </p:nvSpPr>
            <p:spPr>
              <a:xfrm>
                <a:off x="5074692" y="1009634"/>
                <a:ext cx="72000" cy="72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sp>
          <p:nvSpPr>
            <p:cNvPr id="29" name="矩形 28"/>
            <p:cNvSpPr/>
            <p:nvPr/>
          </p:nvSpPr>
          <p:spPr>
            <a:xfrm>
              <a:off x="7683528" y="773941"/>
              <a:ext cx="1438407" cy="369332"/>
            </a:xfrm>
            <a:prstGeom prst="rect">
              <a:avLst/>
            </a:prstGeom>
          </p:spPr>
          <p:txBody>
            <a:bodyPr wrap="none">
              <a:spAutoFit/>
            </a:bodyPr>
            <a:lstStyle/>
            <a:p>
              <a:r>
                <a:rPr lang="en-US" altLang="zh-CN" dirty="0"/>
                <a:t>Model score</a:t>
              </a:r>
              <a:endParaRPr lang="zh-CN" altLang="en-US" dirty="0"/>
            </a:p>
          </p:txBody>
        </p:sp>
      </p:grpSp>
      <p:sp>
        <p:nvSpPr>
          <p:cNvPr id="38" name="矩形 37"/>
          <p:cNvSpPr/>
          <p:nvPr/>
        </p:nvSpPr>
        <p:spPr>
          <a:xfrm>
            <a:off x="7282692" y="3329202"/>
            <a:ext cx="4440927" cy="1745478"/>
          </a:xfrm>
          <a:prstGeom prst="rect">
            <a:avLst/>
          </a:prstGeom>
        </p:spPr>
        <p:txBody>
          <a:bodyPr wrap="square">
            <a:spAutoFit/>
          </a:bodyPr>
          <a:lstStyle/>
          <a:p>
            <a:pPr algn="just">
              <a:lnSpc>
                <a:spcPct val="130000"/>
              </a:lnSpc>
            </a:pPr>
            <a:r>
              <a:rPr lang="en-US" altLang="zh-CN" sz="1400" b="1" dirty="0">
                <a:solidFill>
                  <a:schemeClr val="bg1">
                    <a:lumMod val="50000"/>
                  </a:schemeClr>
                </a:solidFill>
                <a:latin typeface="微软雅黑" panose="020B0503020204020204" charset="-122"/>
                <a:ea typeface="微软雅黑" panose="020B0503020204020204" charset="-122"/>
              </a:rPr>
              <a:t>The accuracy is low. This method relies too much on the construction of the dictionary itself, and the designed algorithm is too rough. Future improvement can be made from two aspects: expanding the dictionary and refining the algorithm.</a:t>
            </a:r>
            <a:endParaRPr lang="zh-CN" altLang="en-US" sz="1400" b="1" dirty="0">
              <a:solidFill>
                <a:schemeClr val="bg1">
                  <a:lumMod val="50000"/>
                </a:schemeClr>
              </a:solidFill>
              <a:latin typeface="微软雅黑" panose="020B0503020204020204" charset="-122"/>
              <a:ea typeface="微软雅黑" panose="020B0503020204020204" charset="-122"/>
            </a:endParaRPr>
          </a:p>
        </p:txBody>
      </p:sp>
      <p:sp>
        <p:nvSpPr>
          <p:cNvPr id="41" name="矩形 40">
            <a:extLst>
              <a:ext uri="{FF2B5EF4-FFF2-40B4-BE49-F238E27FC236}">
                <a16:creationId xmlns:a16="http://schemas.microsoft.com/office/drawing/2014/main" id="{38EA16FB-A9D0-4B24-A72E-CCD3D1E29224}"/>
              </a:ext>
            </a:extLst>
          </p:cNvPr>
          <p:cNvSpPr/>
          <p:nvPr/>
        </p:nvSpPr>
        <p:spPr>
          <a:xfrm>
            <a:off x="0" y="194081"/>
            <a:ext cx="7543852" cy="369332"/>
          </a:xfrm>
          <a:prstGeom prst="rect">
            <a:avLst/>
          </a:prstGeom>
        </p:spPr>
        <p:txBody>
          <a:bodyPr wrap="square">
            <a:spAutoFit/>
          </a:bodyPr>
          <a:lstStyle/>
          <a:p>
            <a:pPr algn="just"/>
            <a:r>
              <a:rPr lang="en-US" altLang="zh-CN" b="1" dirty="0"/>
              <a:t>Sentiment Analysis Based on Sentiment Dictionary</a:t>
            </a:r>
            <a:endParaRPr lang="zh-CN" altLang="en-US" b="1" dirty="0"/>
          </a:p>
        </p:txBody>
      </p:sp>
      <p:pic>
        <p:nvPicPr>
          <p:cNvPr id="53" name="图片 52">
            <a:extLst>
              <a:ext uri="{FF2B5EF4-FFF2-40B4-BE49-F238E27FC236}">
                <a16:creationId xmlns:a16="http://schemas.microsoft.com/office/drawing/2014/main" id="{83830E97-BBAC-4856-B6BA-798E5F5E28D0}"/>
              </a:ext>
            </a:extLst>
          </p:cNvPr>
          <p:cNvPicPr>
            <a:picLocks noChangeAspect="1"/>
          </p:cNvPicPr>
          <p:nvPr/>
        </p:nvPicPr>
        <p:blipFill>
          <a:blip r:embed="rId5"/>
          <a:stretch>
            <a:fillRect/>
          </a:stretch>
        </p:blipFill>
        <p:spPr>
          <a:xfrm>
            <a:off x="2118107" y="1675906"/>
            <a:ext cx="2825895" cy="4699242"/>
          </a:xfrm>
          <a:prstGeom prst="rect">
            <a:avLst/>
          </a:prstGeom>
        </p:spPr>
      </p:pic>
      <p:pic>
        <p:nvPicPr>
          <p:cNvPr id="55" name="图片 54">
            <a:extLst>
              <a:ext uri="{FF2B5EF4-FFF2-40B4-BE49-F238E27FC236}">
                <a16:creationId xmlns:a16="http://schemas.microsoft.com/office/drawing/2014/main" id="{B33C4E2D-42F4-4BFC-AA6E-AB99371DDCF3}"/>
              </a:ext>
            </a:extLst>
          </p:cNvPr>
          <p:cNvPicPr>
            <a:picLocks noChangeAspect="1"/>
          </p:cNvPicPr>
          <p:nvPr/>
        </p:nvPicPr>
        <p:blipFill>
          <a:blip r:embed="rId6"/>
          <a:stretch>
            <a:fillRect/>
          </a:stretch>
        </p:blipFill>
        <p:spPr>
          <a:xfrm>
            <a:off x="2966321" y="938649"/>
            <a:ext cx="6153466" cy="5232669"/>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500"/>
                                        <p:tgtEl>
                                          <p:spTgt spid="5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53"/>
                                        </p:tgtEl>
                                      </p:cBhvr>
                                    </p:animEffect>
                                    <p:set>
                                      <p:cBhvr>
                                        <p:cTn id="12" dur="1" fill="hold">
                                          <p:stCondLst>
                                            <p:cond delay="499"/>
                                          </p:stCondLst>
                                        </p:cTn>
                                        <p:tgtEl>
                                          <p:spTgt spid="53"/>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5"/>
                                        </p:tgtEl>
                                        <p:attrNameLst>
                                          <p:attrName>style.visibility</p:attrName>
                                        </p:attrNameLst>
                                      </p:cBhvr>
                                      <p:to>
                                        <p:strVal val="visible"/>
                                      </p:to>
                                    </p:set>
                                    <p:animEffect transition="in" filter="fade">
                                      <p:cBhvr>
                                        <p:cTn id="17" dur="500"/>
                                        <p:tgtEl>
                                          <p:spTgt spid="5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xit" presetSubtype="4" fill="hold" nodeType="clickEffect">
                                  <p:stCondLst>
                                    <p:cond delay="0"/>
                                  </p:stCondLst>
                                  <p:childTnLst>
                                    <p:animEffect transition="out" filter="wipe(down)">
                                      <p:cBhvr>
                                        <p:cTn id="21" dur="500"/>
                                        <p:tgtEl>
                                          <p:spTgt spid="55"/>
                                        </p:tgtEl>
                                      </p:cBhvr>
                                    </p:animEffect>
                                    <p:set>
                                      <p:cBhvr>
                                        <p:cTn id="22" dur="1" fill="hold">
                                          <p:stCondLst>
                                            <p:cond delay="499"/>
                                          </p:stCondLst>
                                        </p:cTn>
                                        <p:tgtEl>
                                          <p:spTgt spid="5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rotWithShape="1">
          <a:blip r:embed="rId2"/>
          <a:srcRect l="48897"/>
          <a:stretch>
            <a:fillRect/>
          </a:stretch>
        </p:blipFill>
        <p:spPr>
          <a:xfrm>
            <a:off x="0" y="356349"/>
            <a:ext cx="3137336" cy="6145301"/>
          </a:xfrm>
          <a:prstGeom prst="rect">
            <a:avLst/>
          </a:prstGeom>
        </p:spPr>
      </p:pic>
      <p:grpSp>
        <p:nvGrpSpPr>
          <p:cNvPr id="77" name="组合 76"/>
          <p:cNvGrpSpPr/>
          <p:nvPr/>
        </p:nvGrpSpPr>
        <p:grpSpPr>
          <a:xfrm>
            <a:off x="-25400" y="1732467"/>
            <a:ext cx="4494766" cy="4476795"/>
            <a:chOff x="-25400" y="1732467"/>
            <a:chExt cx="4494766" cy="4476795"/>
          </a:xfrm>
        </p:grpSpPr>
        <p:sp>
          <p:nvSpPr>
            <p:cNvPr id="10" name="任意多边形 9"/>
            <p:cNvSpPr/>
            <p:nvPr/>
          </p:nvSpPr>
          <p:spPr>
            <a:xfrm>
              <a:off x="-25400" y="1786467"/>
              <a:ext cx="4445000" cy="1659466"/>
            </a:xfrm>
            <a:custGeom>
              <a:avLst/>
              <a:gdLst>
                <a:gd name="connsiteX0" fmla="*/ 0 w 4445000"/>
                <a:gd name="connsiteY0" fmla="*/ 1659466 h 1659466"/>
                <a:gd name="connsiteX1" fmla="*/ 2472267 w 4445000"/>
                <a:gd name="connsiteY1" fmla="*/ 0 h 1659466"/>
                <a:gd name="connsiteX2" fmla="*/ 4445000 w 4445000"/>
                <a:gd name="connsiteY2" fmla="*/ 0 h 1659466"/>
              </a:gdLst>
              <a:ahLst/>
              <a:cxnLst>
                <a:cxn ang="0">
                  <a:pos x="connsiteX0" y="connsiteY0"/>
                </a:cxn>
                <a:cxn ang="0">
                  <a:pos x="connsiteX1" y="connsiteY1"/>
                </a:cxn>
                <a:cxn ang="0">
                  <a:pos x="connsiteX2" y="connsiteY2"/>
                </a:cxn>
              </a:cxnLst>
              <a:rect l="l" t="t" r="r" b="b"/>
              <a:pathLst>
                <a:path w="4445000" h="1659466">
                  <a:moveTo>
                    <a:pt x="0" y="1659466"/>
                  </a:moveTo>
                  <a:lnTo>
                    <a:pt x="2472267" y="0"/>
                  </a:lnTo>
                  <a:lnTo>
                    <a:pt x="4445000" y="0"/>
                  </a:lnTo>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p:cNvGrpSpPr/>
            <p:nvPr/>
          </p:nvGrpSpPr>
          <p:grpSpPr>
            <a:xfrm flipV="1">
              <a:off x="-25400" y="3403598"/>
              <a:ext cx="4470400" cy="2751667"/>
              <a:chOff x="-25400" y="702733"/>
              <a:chExt cx="4470400" cy="2751667"/>
            </a:xfrm>
          </p:grpSpPr>
          <p:sp>
            <p:nvSpPr>
              <p:cNvPr id="14" name="任意多边形 13"/>
              <p:cNvSpPr/>
              <p:nvPr/>
            </p:nvSpPr>
            <p:spPr>
              <a:xfrm>
                <a:off x="-8467" y="702733"/>
                <a:ext cx="4453467" cy="2743200"/>
              </a:xfrm>
              <a:custGeom>
                <a:avLst/>
                <a:gdLst>
                  <a:gd name="connsiteX0" fmla="*/ 0 w 4453467"/>
                  <a:gd name="connsiteY0" fmla="*/ 2743200 h 2743200"/>
                  <a:gd name="connsiteX1" fmla="*/ 1837267 w 4453467"/>
                  <a:gd name="connsiteY1" fmla="*/ 0 h 2743200"/>
                  <a:gd name="connsiteX2" fmla="*/ 4453467 w 4453467"/>
                  <a:gd name="connsiteY2" fmla="*/ 0 h 2743200"/>
                </a:gdLst>
                <a:ahLst/>
                <a:cxnLst>
                  <a:cxn ang="0">
                    <a:pos x="connsiteX0" y="connsiteY0"/>
                  </a:cxn>
                  <a:cxn ang="0">
                    <a:pos x="connsiteX1" y="connsiteY1"/>
                  </a:cxn>
                  <a:cxn ang="0">
                    <a:pos x="connsiteX2" y="connsiteY2"/>
                  </a:cxn>
                </a:cxnLst>
                <a:rect l="l" t="t" r="r" b="b"/>
                <a:pathLst>
                  <a:path w="4453467" h="2743200">
                    <a:moveTo>
                      <a:pt x="0" y="2743200"/>
                    </a:moveTo>
                    <a:lnTo>
                      <a:pt x="1837267" y="0"/>
                    </a:lnTo>
                    <a:lnTo>
                      <a:pt x="4453467" y="0"/>
                    </a:lnTo>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任意多边形 15"/>
              <p:cNvSpPr/>
              <p:nvPr/>
            </p:nvSpPr>
            <p:spPr>
              <a:xfrm>
                <a:off x="-25400" y="2861733"/>
                <a:ext cx="4394200" cy="592667"/>
              </a:xfrm>
              <a:custGeom>
                <a:avLst/>
                <a:gdLst>
                  <a:gd name="connsiteX0" fmla="*/ 0 w 4394200"/>
                  <a:gd name="connsiteY0" fmla="*/ 592667 h 592667"/>
                  <a:gd name="connsiteX1" fmla="*/ 2912533 w 4394200"/>
                  <a:gd name="connsiteY1" fmla="*/ 0 h 592667"/>
                  <a:gd name="connsiteX2" fmla="*/ 4394200 w 4394200"/>
                  <a:gd name="connsiteY2" fmla="*/ 0 h 592667"/>
                </a:gdLst>
                <a:ahLst/>
                <a:cxnLst>
                  <a:cxn ang="0">
                    <a:pos x="connsiteX0" y="connsiteY0"/>
                  </a:cxn>
                  <a:cxn ang="0">
                    <a:pos x="connsiteX1" y="connsiteY1"/>
                  </a:cxn>
                  <a:cxn ang="0">
                    <a:pos x="connsiteX2" y="connsiteY2"/>
                  </a:cxn>
                </a:cxnLst>
                <a:rect l="l" t="t" r="r" b="b"/>
                <a:pathLst>
                  <a:path w="4394200" h="592667">
                    <a:moveTo>
                      <a:pt x="0" y="592667"/>
                    </a:moveTo>
                    <a:lnTo>
                      <a:pt x="2912533" y="0"/>
                    </a:lnTo>
                    <a:lnTo>
                      <a:pt x="4394200" y="0"/>
                    </a:lnTo>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8" name="椭圆 17"/>
            <p:cNvSpPr/>
            <p:nvPr/>
          </p:nvSpPr>
          <p:spPr>
            <a:xfrm>
              <a:off x="4361366" y="1732467"/>
              <a:ext cx="108000" cy="108000"/>
            </a:xfrm>
            <a:prstGeom prst="ellipse">
              <a:avLst/>
            </a:prstGeom>
            <a:solidFill>
              <a:srgbClr val="FFC000"/>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0" name="椭圆 19"/>
            <p:cNvSpPr/>
            <p:nvPr/>
          </p:nvSpPr>
          <p:spPr>
            <a:xfrm>
              <a:off x="4361366" y="3933800"/>
              <a:ext cx="108000" cy="108000"/>
            </a:xfrm>
            <a:prstGeom prst="ellipse">
              <a:avLst/>
            </a:prstGeom>
            <a:solidFill>
              <a:srgbClr val="92D050"/>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2" name="椭圆 21"/>
            <p:cNvSpPr/>
            <p:nvPr/>
          </p:nvSpPr>
          <p:spPr>
            <a:xfrm>
              <a:off x="4361366" y="6101262"/>
              <a:ext cx="108000" cy="108000"/>
            </a:xfrm>
            <a:prstGeom prst="ellipse">
              <a:avLst/>
            </a:prstGeom>
            <a:solidFill>
              <a:srgbClr val="002060"/>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grpSp>
        <p:nvGrpSpPr>
          <p:cNvPr id="79" name="组合 78"/>
          <p:cNvGrpSpPr/>
          <p:nvPr/>
        </p:nvGrpSpPr>
        <p:grpSpPr>
          <a:xfrm>
            <a:off x="4767766" y="1526425"/>
            <a:ext cx="3802076" cy="520795"/>
            <a:chOff x="4568825" y="438589"/>
            <a:chExt cx="3174910" cy="739263"/>
          </a:xfrm>
        </p:grpSpPr>
        <p:grpSp>
          <p:nvGrpSpPr>
            <p:cNvPr id="81" name="组合 80"/>
            <p:cNvGrpSpPr/>
            <p:nvPr/>
          </p:nvGrpSpPr>
          <p:grpSpPr>
            <a:xfrm>
              <a:off x="4568825" y="438589"/>
              <a:ext cx="3174910" cy="739263"/>
              <a:chOff x="888096" y="1000203"/>
              <a:chExt cx="5878309" cy="1368737"/>
            </a:xfrm>
          </p:grpSpPr>
          <p:sp>
            <p:nvSpPr>
              <p:cNvPr id="83" name="矩形 82"/>
              <p:cNvSpPr/>
              <p:nvPr/>
            </p:nvSpPr>
            <p:spPr>
              <a:xfrm>
                <a:off x="911225" y="1045635"/>
                <a:ext cx="5796051" cy="1239857"/>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84" name="椭圆 83"/>
              <p:cNvSpPr/>
              <p:nvPr/>
            </p:nvSpPr>
            <p:spPr>
              <a:xfrm>
                <a:off x="888096" y="1000203"/>
                <a:ext cx="72000" cy="72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85" name="椭圆 84"/>
              <p:cNvSpPr/>
              <p:nvPr/>
            </p:nvSpPr>
            <p:spPr>
              <a:xfrm>
                <a:off x="888096" y="2296939"/>
                <a:ext cx="72000" cy="72001"/>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86" name="椭圆 85"/>
              <p:cNvSpPr/>
              <p:nvPr/>
            </p:nvSpPr>
            <p:spPr>
              <a:xfrm>
                <a:off x="6694405" y="2296939"/>
                <a:ext cx="72000" cy="72001"/>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87" name="椭圆 86"/>
              <p:cNvSpPr/>
              <p:nvPr/>
            </p:nvSpPr>
            <p:spPr>
              <a:xfrm>
                <a:off x="6671275" y="1046674"/>
                <a:ext cx="72000" cy="72001"/>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sp>
          <p:nvSpPr>
            <p:cNvPr id="82" name="矩形 81"/>
            <p:cNvSpPr/>
            <p:nvPr/>
          </p:nvSpPr>
          <p:spPr>
            <a:xfrm>
              <a:off x="4607713" y="492633"/>
              <a:ext cx="3104087" cy="369332"/>
            </a:xfrm>
            <a:prstGeom prst="rect">
              <a:avLst/>
            </a:prstGeom>
          </p:spPr>
          <p:txBody>
            <a:bodyPr wrap="square">
              <a:spAutoFit/>
            </a:bodyPr>
            <a:lstStyle/>
            <a:p>
              <a:pPr algn="just"/>
              <a:r>
                <a:rPr lang="en-US" altLang="zh-CN" b="0" i="0" dirty="0">
                  <a:solidFill>
                    <a:srgbClr val="666666"/>
                  </a:solidFill>
                  <a:effectLst/>
                  <a:latin typeface="Arial" panose="020B0604020202020204" pitchFamily="34" charset="0"/>
                </a:rPr>
                <a:t>Build word vector Using </a:t>
              </a:r>
              <a:r>
                <a:rPr lang="en-US" altLang="zh-CN" dirty="0">
                  <a:solidFill>
                    <a:srgbClr val="666666"/>
                  </a:solidFill>
                  <a:latin typeface="Arial" panose="020B0604020202020204" pitchFamily="34" charset="0"/>
                </a:rPr>
                <a:t>Word2Vec  </a:t>
              </a:r>
              <a:r>
                <a:rPr lang="en-US" altLang="zh-CN" b="0" i="0" dirty="0">
                  <a:solidFill>
                    <a:srgbClr val="666666"/>
                  </a:solidFill>
                  <a:effectLst/>
                  <a:latin typeface="Arial" panose="020B0604020202020204" pitchFamily="34" charset="0"/>
                </a:rPr>
                <a:t>   </a:t>
              </a:r>
              <a:endParaRPr lang="zh-CN" altLang="en-US" dirty="0"/>
            </a:p>
          </p:txBody>
        </p:sp>
      </p:grpSp>
      <p:grpSp>
        <p:nvGrpSpPr>
          <p:cNvPr id="97" name="组合 96"/>
          <p:cNvGrpSpPr/>
          <p:nvPr/>
        </p:nvGrpSpPr>
        <p:grpSpPr>
          <a:xfrm>
            <a:off x="4806508" y="3721558"/>
            <a:ext cx="2247767" cy="510062"/>
            <a:chOff x="4568825" y="438589"/>
            <a:chExt cx="2300757" cy="509896"/>
          </a:xfrm>
        </p:grpSpPr>
        <p:grpSp>
          <p:nvGrpSpPr>
            <p:cNvPr id="99" name="组合 98"/>
            <p:cNvGrpSpPr/>
            <p:nvPr/>
          </p:nvGrpSpPr>
          <p:grpSpPr>
            <a:xfrm>
              <a:off x="4568825" y="438589"/>
              <a:ext cx="2300757" cy="509896"/>
              <a:chOff x="888096" y="1000203"/>
              <a:chExt cx="4259825" cy="944066"/>
            </a:xfrm>
          </p:grpSpPr>
          <p:sp>
            <p:nvSpPr>
              <p:cNvPr id="101" name="矩形 100"/>
              <p:cNvSpPr/>
              <p:nvPr/>
            </p:nvSpPr>
            <p:spPr>
              <a:xfrm>
                <a:off x="911225" y="1045634"/>
                <a:ext cx="4199467" cy="872066"/>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02" name="椭圆 101"/>
              <p:cNvSpPr/>
              <p:nvPr/>
            </p:nvSpPr>
            <p:spPr>
              <a:xfrm>
                <a:off x="888096" y="1000203"/>
                <a:ext cx="72000" cy="72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03" name="椭圆 102"/>
              <p:cNvSpPr/>
              <p:nvPr/>
            </p:nvSpPr>
            <p:spPr>
              <a:xfrm>
                <a:off x="888096" y="1872269"/>
                <a:ext cx="72000" cy="72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04" name="椭圆 103"/>
              <p:cNvSpPr/>
              <p:nvPr/>
            </p:nvSpPr>
            <p:spPr>
              <a:xfrm>
                <a:off x="5075921" y="1872269"/>
                <a:ext cx="72000" cy="72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05" name="椭圆 104"/>
              <p:cNvSpPr/>
              <p:nvPr/>
            </p:nvSpPr>
            <p:spPr>
              <a:xfrm>
                <a:off x="5074692" y="1009634"/>
                <a:ext cx="72000" cy="72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sp>
          <p:nvSpPr>
            <p:cNvPr id="100" name="矩形 99"/>
            <p:cNvSpPr/>
            <p:nvPr/>
          </p:nvSpPr>
          <p:spPr>
            <a:xfrm>
              <a:off x="4592682" y="479549"/>
              <a:ext cx="894671" cy="275825"/>
            </a:xfrm>
            <a:prstGeom prst="rect">
              <a:avLst/>
            </a:prstGeom>
          </p:spPr>
          <p:txBody>
            <a:bodyPr wrap="none">
              <a:spAutoFit/>
            </a:bodyPr>
            <a:lstStyle/>
            <a:p>
              <a:r>
                <a:rPr lang="en-US" altLang="zh-CN" b="0" i="0" dirty="0">
                  <a:solidFill>
                    <a:srgbClr val="666666"/>
                  </a:solidFill>
                  <a:effectLst/>
                  <a:latin typeface="Arial" panose="020B0604020202020204" pitchFamily="34" charset="0"/>
                </a:rPr>
                <a:t>Word Embedding</a:t>
              </a:r>
              <a:endParaRPr lang="zh-CN" altLang="en-US" dirty="0"/>
            </a:p>
          </p:txBody>
        </p:sp>
      </p:grpSp>
      <p:grpSp>
        <p:nvGrpSpPr>
          <p:cNvPr id="115" name="组合 114"/>
          <p:cNvGrpSpPr/>
          <p:nvPr/>
        </p:nvGrpSpPr>
        <p:grpSpPr>
          <a:xfrm>
            <a:off x="4739996" y="5889626"/>
            <a:ext cx="2579742" cy="712864"/>
            <a:chOff x="4568825" y="438589"/>
            <a:chExt cx="2300757" cy="509896"/>
          </a:xfrm>
        </p:grpSpPr>
        <p:grpSp>
          <p:nvGrpSpPr>
            <p:cNvPr id="117" name="组合 116"/>
            <p:cNvGrpSpPr/>
            <p:nvPr/>
          </p:nvGrpSpPr>
          <p:grpSpPr>
            <a:xfrm>
              <a:off x="4568825" y="438589"/>
              <a:ext cx="2300757" cy="509896"/>
              <a:chOff x="888096" y="1000203"/>
              <a:chExt cx="4259825" cy="944066"/>
            </a:xfrm>
          </p:grpSpPr>
          <p:sp>
            <p:nvSpPr>
              <p:cNvPr id="119" name="矩形 118"/>
              <p:cNvSpPr/>
              <p:nvPr/>
            </p:nvSpPr>
            <p:spPr>
              <a:xfrm>
                <a:off x="911225" y="1045634"/>
                <a:ext cx="4199467" cy="872066"/>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20" name="椭圆 119"/>
              <p:cNvSpPr/>
              <p:nvPr/>
            </p:nvSpPr>
            <p:spPr>
              <a:xfrm>
                <a:off x="888096" y="1000203"/>
                <a:ext cx="72000" cy="72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21" name="椭圆 120"/>
              <p:cNvSpPr/>
              <p:nvPr/>
            </p:nvSpPr>
            <p:spPr>
              <a:xfrm>
                <a:off x="888096" y="1872269"/>
                <a:ext cx="72000" cy="72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22" name="椭圆 121"/>
              <p:cNvSpPr/>
              <p:nvPr/>
            </p:nvSpPr>
            <p:spPr>
              <a:xfrm>
                <a:off x="5075921" y="1872269"/>
                <a:ext cx="72000" cy="72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23" name="椭圆 122"/>
              <p:cNvSpPr/>
              <p:nvPr/>
            </p:nvSpPr>
            <p:spPr>
              <a:xfrm>
                <a:off x="5074692" y="1009634"/>
                <a:ext cx="72000" cy="72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sp>
          <p:nvSpPr>
            <p:cNvPr id="118" name="矩形 117"/>
            <p:cNvSpPr/>
            <p:nvPr/>
          </p:nvSpPr>
          <p:spPr>
            <a:xfrm>
              <a:off x="4592519" y="575470"/>
              <a:ext cx="1971769" cy="264175"/>
            </a:xfrm>
            <a:prstGeom prst="rect">
              <a:avLst/>
            </a:prstGeom>
          </p:spPr>
          <p:txBody>
            <a:bodyPr wrap="none">
              <a:spAutoFit/>
            </a:bodyPr>
            <a:lstStyle/>
            <a:p>
              <a:r>
                <a:rPr lang="en-US" altLang="zh-CN" dirty="0">
                  <a:solidFill>
                    <a:srgbClr val="666666"/>
                  </a:solidFill>
                  <a:latin typeface="Arial" panose="020B0604020202020204" pitchFamily="34" charset="0"/>
                </a:rPr>
                <a:t>Bi-LSTM(next slide)</a:t>
              </a:r>
            </a:p>
          </p:txBody>
        </p:sp>
      </p:grpSp>
      <p:sp>
        <p:nvSpPr>
          <p:cNvPr id="125" name="文本框 124"/>
          <p:cNvSpPr txBox="1"/>
          <p:nvPr/>
        </p:nvSpPr>
        <p:spPr>
          <a:xfrm>
            <a:off x="4013200" y="1524000"/>
            <a:ext cx="378630" cy="523220"/>
          </a:xfrm>
          <a:prstGeom prst="rect">
            <a:avLst/>
          </a:prstGeom>
          <a:noFill/>
        </p:spPr>
        <p:txBody>
          <a:bodyPr wrap="none" rtlCol="0">
            <a:spAutoFit/>
          </a:bodyPr>
          <a:lstStyle/>
          <a:p>
            <a:r>
              <a:rPr lang="en-US" altLang="zh-CN" sz="2800" dirty="0"/>
              <a:t>1</a:t>
            </a:r>
            <a:endParaRPr lang="zh-CN" altLang="en-US" sz="2800" dirty="0"/>
          </a:p>
        </p:txBody>
      </p:sp>
      <p:sp>
        <p:nvSpPr>
          <p:cNvPr id="127" name="文本框 126"/>
          <p:cNvSpPr txBox="1"/>
          <p:nvPr/>
        </p:nvSpPr>
        <p:spPr>
          <a:xfrm>
            <a:off x="4013200" y="3708400"/>
            <a:ext cx="378630" cy="523220"/>
          </a:xfrm>
          <a:prstGeom prst="rect">
            <a:avLst/>
          </a:prstGeom>
          <a:noFill/>
        </p:spPr>
        <p:txBody>
          <a:bodyPr wrap="none" rtlCol="0">
            <a:spAutoFit/>
          </a:bodyPr>
          <a:lstStyle/>
          <a:p>
            <a:r>
              <a:rPr lang="en-US" altLang="zh-CN" sz="2800" dirty="0"/>
              <a:t>2</a:t>
            </a:r>
            <a:endParaRPr lang="zh-CN" altLang="en-US" sz="2800" dirty="0"/>
          </a:p>
        </p:txBody>
      </p:sp>
      <p:sp>
        <p:nvSpPr>
          <p:cNvPr id="129" name="文本框 128"/>
          <p:cNvSpPr txBox="1"/>
          <p:nvPr/>
        </p:nvSpPr>
        <p:spPr>
          <a:xfrm>
            <a:off x="4013200" y="5892800"/>
            <a:ext cx="378630" cy="523220"/>
          </a:xfrm>
          <a:prstGeom prst="rect">
            <a:avLst/>
          </a:prstGeom>
          <a:noFill/>
        </p:spPr>
        <p:txBody>
          <a:bodyPr wrap="none" rtlCol="0">
            <a:spAutoFit/>
          </a:bodyPr>
          <a:lstStyle/>
          <a:p>
            <a:r>
              <a:rPr lang="en-US" altLang="zh-CN" sz="2800" dirty="0"/>
              <a:t>3</a:t>
            </a:r>
            <a:endParaRPr lang="zh-CN" altLang="en-US" sz="2800" dirty="0"/>
          </a:p>
        </p:txBody>
      </p:sp>
      <p:sp>
        <p:nvSpPr>
          <p:cNvPr id="42" name="矩形 41">
            <a:extLst>
              <a:ext uri="{FF2B5EF4-FFF2-40B4-BE49-F238E27FC236}">
                <a16:creationId xmlns:a16="http://schemas.microsoft.com/office/drawing/2014/main" id="{CBA1B70C-52B4-4931-8BBA-72104BC742D3}"/>
              </a:ext>
            </a:extLst>
          </p:cNvPr>
          <p:cNvSpPr/>
          <p:nvPr/>
        </p:nvSpPr>
        <p:spPr>
          <a:xfrm>
            <a:off x="88604" y="89671"/>
            <a:ext cx="12014792" cy="369332"/>
          </a:xfrm>
          <a:prstGeom prst="rect">
            <a:avLst/>
          </a:prstGeom>
        </p:spPr>
        <p:txBody>
          <a:bodyPr wrap="square">
            <a:spAutoFit/>
          </a:bodyPr>
          <a:lstStyle/>
          <a:p>
            <a:r>
              <a:rPr lang="en-US" altLang="zh-CN" b="1" dirty="0"/>
              <a:t>Sentiment Analysis based on Deep Learning (Word2Vec +Bi-LSTM Model)</a:t>
            </a:r>
            <a:endParaRPr lang="zh-CN" altLang="en-US" b="1" dirty="0"/>
          </a:p>
        </p:txBody>
      </p:sp>
      <p:pic>
        <p:nvPicPr>
          <p:cNvPr id="12" name="图片 11">
            <a:extLst>
              <a:ext uri="{FF2B5EF4-FFF2-40B4-BE49-F238E27FC236}">
                <a16:creationId xmlns:a16="http://schemas.microsoft.com/office/drawing/2014/main" id="{E02E7A69-CBDE-4A24-96F4-F7D1954C8B74}"/>
              </a:ext>
            </a:extLst>
          </p:cNvPr>
          <p:cNvPicPr>
            <a:picLocks noChangeAspect="1"/>
          </p:cNvPicPr>
          <p:nvPr/>
        </p:nvPicPr>
        <p:blipFill>
          <a:blip r:embed="rId3"/>
          <a:stretch>
            <a:fillRect/>
          </a:stretch>
        </p:blipFill>
        <p:spPr>
          <a:xfrm>
            <a:off x="3220202" y="613057"/>
            <a:ext cx="5009164" cy="6079262"/>
          </a:xfrm>
          <a:prstGeom prst="rect">
            <a:avLst/>
          </a:prstGeom>
        </p:spPr>
      </p:pic>
      <p:pic>
        <p:nvPicPr>
          <p:cNvPr id="17" name="图片 16">
            <a:extLst>
              <a:ext uri="{FF2B5EF4-FFF2-40B4-BE49-F238E27FC236}">
                <a16:creationId xmlns:a16="http://schemas.microsoft.com/office/drawing/2014/main" id="{A4CB573D-21F3-44DA-830D-27B993442D64}"/>
              </a:ext>
            </a:extLst>
          </p:cNvPr>
          <p:cNvPicPr>
            <a:picLocks noChangeAspect="1"/>
          </p:cNvPicPr>
          <p:nvPr/>
        </p:nvPicPr>
        <p:blipFill>
          <a:blip r:embed="rId4"/>
          <a:stretch>
            <a:fillRect/>
          </a:stretch>
        </p:blipFill>
        <p:spPr>
          <a:xfrm>
            <a:off x="1898290" y="569060"/>
            <a:ext cx="7947408" cy="5862528"/>
          </a:xfrm>
          <a:prstGeom prst="rect">
            <a:avLst/>
          </a:prstGeom>
        </p:spPr>
      </p:pic>
      <p:grpSp>
        <p:nvGrpSpPr>
          <p:cNvPr id="43" name="组合 42">
            <a:extLst>
              <a:ext uri="{FF2B5EF4-FFF2-40B4-BE49-F238E27FC236}">
                <a16:creationId xmlns:a16="http://schemas.microsoft.com/office/drawing/2014/main" id="{83EFD170-493C-4800-85BC-F7A924D8F985}"/>
              </a:ext>
            </a:extLst>
          </p:cNvPr>
          <p:cNvGrpSpPr/>
          <p:nvPr/>
        </p:nvGrpSpPr>
        <p:grpSpPr>
          <a:xfrm>
            <a:off x="-200871" y="1788771"/>
            <a:ext cx="12145729" cy="3684387"/>
            <a:chOff x="-200871" y="1788771"/>
            <a:chExt cx="12145729" cy="3684387"/>
          </a:xfrm>
        </p:grpSpPr>
        <p:grpSp>
          <p:nvGrpSpPr>
            <p:cNvPr id="39" name="组合 38">
              <a:extLst>
                <a:ext uri="{FF2B5EF4-FFF2-40B4-BE49-F238E27FC236}">
                  <a16:creationId xmlns:a16="http://schemas.microsoft.com/office/drawing/2014/main" id="{B2601779-E240-4A2B-A0FB-D4FD362165E1}"/>
                </a:ext>
              </a:extLst>
            </p:cNvPr>
            <p:cNvGrpSpPr/>
            <p:nvPr/>
          </p:nvGrpSpPr>
          <p:grpSpPr>
            <a:xfrm>
              <a:off x="-200871" y="1788771"/>
              <a:ext cx="12145729" cy="3684387"/>
              <a:chOff x="88604" y="1986087"/>
              <a:chExt cx="12145729" cy="3684387"/>
            </a:xfrm>
          </p:grpSpPr>
          <p:grpSp>
            <p:nvGrpSpPr>
              <p:cNvPr id="38" name="组合 37">
                <a:extLst>
                  <a:ext uri="{FF2B5EF4-FFF2-40B4-BE49-F238E27FC236}">
                    <a16:creationId xmlns:a16="http://schemas.microsoft.com/office/drawing/2014/main" id="{FF19AE4A-B2C6-4DC2-91E7-0C1CCC4C1338}"/>
                  </a:ext>
                </a:extLst>
              </p:cNvPr>
              <p:cNvGrpSpPr/>
              <p:nvPr/>
            </p:nvGrpSpPr>
            <p:grpSpPr>
              <a:xfrm>
                <a:off x="88604" y="1986087"/>
                <a:ext cx="12145729" cy="3684387"/>
                <a:chOff x="88604" y="1913360"/>
                <a:chExt cx="12145729" cy="3684387"/>
              </a:xfrm>
            </p:grpSpPr>
            <p:grpSp>
              <p:nvGrpSpPr>
                <p:cNvPr id="37" name="组合 36">
                  <a:extLst>
                    <a:ext uri="{FF2B5EF4-FFF2-40B4-BE49-F238E27FC236}">
                      <a16:creationId xmlns:a16="http://schemas.microsoft.com/office/drawing/2014/main" id="{BFC9E6CC-90F4-408B-AC69-7C7701C0C7DA}"/>
                    </a:ext>
                  </a:extLst>
                </p:cNvPr>
                <p:cNvGrpSpPr/>
                <p:nvPr/>
              </p:nvGrpSpPr>
              <p:grpSpPr>
                <a:xfrm>
                  <a:off x="88604" y="1913360"/>
                  <a:ext cx="12145729" cy="3684387"/>
                  <a:chOff x="88604" y="1913360"/>
                  <a:chExt cx="12145729" cy="3684387"/>
                </a:xfrm>
              </p:grpSpPr>
              <p:grpSp>
                <p:nvGrpSpPr>
                  <p:cNvPr id="36" name="组合 35">
                    <a:extLst>
                      <a:ext uri="{FF2B5EF4-FFF2-40B4-BE49-F238E27FC236}">
                        <a16:creationId xmlns:a16="http://schemas.microsoft.com/office/drawing/2014/main" id="{221CC268-6D1D-459E-93C9-F8D6CDB9372D}"/>
                      </a:ext>
                    </a:extLst>
                  </p:cNvPr>
                  <p:cNvGrpSpPr/>
                  <p:nvPr/>
                </p:nvGrpSpPr>
                <p:grpSpPr>
                  <a:xfrm>
                    <a:off x="88604" y="1913360"/>
                    <a:ext cx="12145729" cy="3684387"/>
                    <a:chOff x="88604" y="1913360"/>
                    <a:chExt cx="12145729" cy="3684387"/>
                  </a:xfrm>
                </p:grpSpPr>
                <p:grpSp>
                  <p:nvGrpSpPr>
                    <p:cNvPr id="34" name="组合 33">
                      <a:extLst>
                        <a:ext uri="{FF2B5EF4-FFF2-40B4-BE49-F238E27FC236}">
                          <a16:creationId xmlns:a16="http://schemas.microsoft.com/office/drawing/2014/main" id="{05EC5E65-97F0-40B7-867C-5AC87FA2222B}"/>
                        </a:ext>
                      </a:extLst>
                    </p:cNvPr>
                    <p:cNvGrpSpPr/>
                    <p:nvPr/>
                  </p:nvGrpSpPr>
                  <p:grpSpPr>
                    <a:xfrm>
                      <a:off x="88604" y="1913360"/>
                      <a:ext cx="11934629" cy="3684387"/>
                      <a:chOff x="88604" y="1913360"/>
                      <a:chExt cx="11934629" cy="3684387"/>
                    </a:xfrm>
                  </p:grpSpPr>
                  <p:grpSp>
                    <p:nvGrpSpPr>
                      <p:cNvPr id="32" name="组合 31">
                        <a:extLst>
                          <a:ext uri="{FF2B5EF4-FFF2-40B4-BE49-F238E27FC236}">
                            <a16:creationId xmlns:a16="http://schemas.microsoft.com/office/drawing/2014/main" id="{C4B2EEDB-5581-43E0-85F1-2CC60B34CEE9}"/>
                          </a:ext>
                        </a:extLst>
                      </p:cNvPr>
                      <p:cNvGrpSpPr/>
                      <p:nvPr/>
                    </p:nvGrpSpPr>
                    <p:grpSpPr>
                      <a:xfrm>
                        <a:off x="88604" y="1913360"/>
                        <a:ext cx="11934629" cy="3684387"/>
                        <a:chOff x="88604" y="1913360"/>
                        <a:chExt cx="11934629" cy="3684387"/>
                      </a:xfrm>
                    </p:grpSpPr>
                    <p:grpSp>
                      <p:nvGrpSpPr>
                        <p:cNvPr id="29" name="组合 28">
                          <a:extLst>
                            <a:ext uri="{FF2B5EF4-FFF2-40B4-BE49-F238E27FC236}">
                              <a16:creationId xmlns:a16="http://schemas.microsoft.com/office/drawing/2014/main" id="{2DE2D73C-41EE-47CF-AC2F-F43DB650F383}"/>
                            </a:ext>
                          </a:extLst>
                        </p:cNvPr>
                        <p:cNvGrpSpPr/>
                        <p:nvPr/>
                      </p:nvGrpSpPr>
                      <p:grpSpPr>
                        <a:xfrm>
                          <a:off x="88604" y="1913360"/>
                          <a:ext cx="11934629" cy="3684387"/>
                          <a:chOff x="88604" y="1913360"/>
                          <a:chExt cx="11934629" cy="3684387"/>
                        </a:xfrm>
                      </p:grpSpPr>
                      <p:grpSp>
                        <p:nvGrpSpPr>
                          <p:cNvPr id="26" name="组合 25">
                            <a:extLst>
                              <a:ext uri="{FF2B5EF4-FFF2-40B4-BE49-F238E27FC236}">
                                <a16:creationId xmlns:a16="http://schemas.microsoft.com/office/drawing/2014/main" id="{98C514E3-3153-4453-94C2-21A4924E1558}"/>
                              </a:ext>
                            </a:extLst>
                          </p:cNvPr>
                          <p:cNvGrpSpPr/>
                          <p:nvPr/>
                        </p:nvGrpSpPr>
                        <p:grpSpPr>
                          <a:xfrm>
                            <a:off x="88604" y="1913360"/>
                            <a:ext cx="11934629" cy="3684387"/>
                            <a:chOff x="114004" y="1932810"/>
                            <a:chExt cx="11934629" cy="3684387"/>
                          </a:xfrm>
                        </p:grpSpPr>
                        <p:grpSp>
                          <p:nvGrpSpPr>
                            <p:cNvPr id="24" name="组合 23">
                              <a:extLst>
                                <a:ext uri="{FF2B5EF4-FFF2-40B4-BE49-F238E27FC236}">
                                  <a16:creationId xmlns:a16="http://schemas.microsoft.com/office/drawing/2014/main" id="{54EAE47C-7BC4-452F-8E10-D11D8693C3F0}"/>
                                </a:ext>
                              </a:extLst>
                            </p:cNvPr>
                            <p:cNvGrpSpPr/>
                            <p:nvPr/>
                          </p:nvGrpSpPr>
                          <p:grpSpPr>
                            <a:xfrm>
                              <a:off x="114004" y="1932810"/>
                              <a:ext cx="11934629" cy="3684387"/>
                              <a:chOff x="114004" y="1932810"/>
                              <a:chExt cx="11934629" cy="3684387"/>
                            </a:xfrm>
                          </p:grpSpPr>
                          <p:pic>
                            <p:nvPicPr>
                              <p:cNvPr id="21" name="图片 20">
                                <a:extLst>
                                  <a:ext uri="{FF2B5EF4-FFF2-40B4-BE49-F238E27FC236}">
                                    <a16:creationId xmlns:a16="http://schemas.microsoft.com/office/drawing/2014/main" id="{9E30539A-C911-48D8-8659-FA7DEF7F171F}"/>
                                  </a:ext>
                                </a:extLst>
                              </p:cNvPr>
                              <p:cNvPicPr>
                                <a:picLocks noChangeAspect="1"/>
                              </p:cNvPicPr>
                              <p:nvPr/>
                            </p:nvPicPr>
                            <p:blipFill rotWithShape="1">
                              <a:blip r:embed="rId5"/>
                              <a:srcRect t="13527" b="10472"/>
                              <a:stretch/>
                            </p:blipFill>
                            <p:spPr>
                              <a:xfrm>
                                <a:off x="114004" y="1932810"/>
                                <a:ext cx="11934629" cy="3684387"/>
                              </a:xfrm>
                              <a:prstGeom prst="rect">
                                <a:avLst/>
                              </a:prstGeom>
                            </p:spPr>
                          </p:pic>
                          <p:sp>
                            <p:nvSpPr>
                              <p:cNvPr id="23" name="文本框 22">
                                <a:extLst>
                                  <a:ext uri="{FF2B5EF4-FFF2-40B4-BE49-F238E27FC236}">
                                    <a16:creationId xmlns:a16="http://schemas.microsoft.com/office/drawing/2014/main" id="{0DF8CED8-9702-4FEF-92A8-780F520E4311}"/>
                                  </a:ext>
                                </a:extLst>
                              </p:cNvPr>
                              <p:cNvSpPr txBox="1"/>
                              <p:nvPr/>
                            </p:nvSpPr>
                            <p:spPr>
                              <a:xfrm>
                                <a:off x="1413039" y="1935173"/>
                                <a:ext cx="654299" cy="276999"/>
                              </a:xfrm>
                              <a:prstGeom prst="rect">
                                <a:avLst/>
                              </a:prstGeom>
                              <a:solidFill>
                                <a:schemeClr val="bg1"/>
                              </a:solidFill>
                            </p:spPr>
                            <p:txBody>
                              <a:bodyPr wrap="square" rtlCol="0">
                                <a:spAutoFit/>
                              </a:bodyPr>
                              <a:lstStyle/>
                              <a:p>
                                <a:pPr algn="ctr"/>
                                <a:r>
                                  <a:rPr lang="en-US" altLang="zh-CN" sz="1200" b="1" dirty="0">
                                    <a:latin typeface="+mn-ea"/>
                                  </a:rPr>
                                  <a:t>Text</a:t>
                                </a:r>
                                <a:endParaRPr lang="zh-CN" altLang="en-US" sz="1200" b="1" dirty="0">
                                  <a:latin typeface="+mn-ea"/>
                                </a:endParaRPr>
                              </a:p>
                            </p:txBody>
                          </p:sp>
                        </p:grpSp>
                        <p:sp>
                          <p:nvSpPr>
                            <p:cNvPr id="25" name="文本框 24">
                              <a:extLst>
                                <a:ext uri="{FF2B5EF4-FFF2-40B4-BE49-F238E27FC236}">
                                  <a16:creationId xmlns:a16="http://schemas.microsoft.com/office/drawing/2014/main" id="{4B69C112-63FE-4CBF-AEF9-FAC915E297B1}"/>
                                </a:ext>
                              </a:extLst>
                            </p:cNvPr>
                            <p:cNvSpPr txBox="1"/>
                            <p:nvPr/>
                          </p:nvSpPr>
                          <p:spPr>
                            <a:xfrm>
                              <a:off x="706355" y="3269734"/>
                              <a:ext cx="2354897" cy="184666"/>
                            </a:xfrm>
                            <a:prstGeom prst="rect">
                              <a:avLst/>
                            </a:prstGeom>
                            <a:solidFill>
                              <a:schemeClr val="bg1"/>
                            </a:solidFill>
                            <a:ln>
                              <a:noFill/>
                            </a:ln>
                          </p:spPr>
                          <p:txBody>
                            <a:bodyPr wrap="square" rtlCol="0">
                              <a:spAutoFit/>
                            </a:bodyPr>
                            <a:lstStyle/>
                            <a:p>
                              <a:pPr algn="ctr"/>
                              <a:r>
                                <a:rPr lang="en-US" altLang="zh-CN" sz="600" b="1" dirty="0">
                                  <a:latin typeface="+mn-ea"/>
                                </a:rPr>
                                <a:t>Only consider the </a:t>
                              </a:r>
                              <a:r>
                                <a:rPr lang="en-US" altLang="zh-CN" sz="600" b="1" i="0" dirty="0">
                                  <a:solidFill>
                                    <a:srgbClr val="666666"/>
                                  </a:solidFill>
                                  <a:effectLst/>
                                  <a:latin typeface="+mn-ea"/>
                                </a:rPr>
                                <a:t>eight most common words</a:t>
                              </a:r>
                              <a:endParaRPr lang="zh-CN" altLang="en-US" sz="600" b="1" dirty="0">
                                <a:latin typeface="+mn-ea"/>
                              </a:endParaRPr>
                            </a:p>
                          </p:txBody>
                        </p:sp>
                      </p:grpSp>
                      <p:sp>
                        <p:nvSpPr>
                          <p:cNvPr id="28" name="文本框 27">
                            <a:extLst>
                              <a:ext uri="{FF2B5EF4-FFF2-40B4-BE49-F238E27FC236}">
                                <a16:creationId xmlns:a16="http://schemas.microsoft.com/office/drawing/2014/main" id="{B77CC56B-2398-4743-B1AB-9D1DD9FFC603}"/>
                              </a:ext>
                            </a:extLst>
                          </p:cNvPr>
                          <p:cNvSpPr txBox="1"/>
                          <p:nvPr/>
                        </p:nvSpPr>
                        <p:spPr>
                          <a:xfrm>
                            <a:off x="735308" y="4004732"/>
                            <a:ext cx="2182661" cy="175466"/>
                          </a:xfrm>
                          <a:prstGeom prst="rect">
                            <a:avLst/>
                          </a:prstGeom>
                          <a:solidFill>
                            <a:schemeClr val="bg1"/>
                          </a:solidFill>
                        </p:spPr>
                        <p:txBody>
                          <a:bodyPr wrap="square" rtlCol="0">
                            <a:spAutoFit/>
                          </a:bodyPr>
                          <a:lstStyle/>
                          <a:p>
                            <a:endParaRPr lang="zh-CN" altLang="en-US" dirty="0"/>
                          </a:p>
                        </p:txBody>
                      </p:sp>
                    </p:grpSp>
                    <p:sp>
                      <p:nvSpPr>
                        <p:cNvPr id="31" name="文本框 30">
                          <a:extLst>
                            <a:ext uri="{FF2B5EF4-FFF2-40B4-BE49-F238E27FC236}">
                              <a16:creationId xmlns:a16="http://schemas.microsoft.com/office/drawing/2014/main" id="{D6036C24-3E23-4431-BCE3-1EEB1AFDD4A9}"/>
                            </a:ext>
                          </a:extLst>
                        </p:cNvPr>
                        <p:cNvSpPr txBox="1"/>
                        <p:nvPr/>
                      </p:nvSpPr>
                      <p:spPr>
                        <a:xfrm>
                          <a:off x="3926655" y="2619286"/>
                          <a:ext cx="747326" cy="215444"/>
                        </a:xfrm>
                        <a:prstGeom prst="rect">
                          <a:avLst/>
                        </a:prstGeom>
                        <a:solidFill>
                          <a:schemeClr val="bg1"/>
                        </a:solidFill>
                      </p:spPr>
                      <p:txBody>
                        <a:bodyPr wrap="square" rtlCol="0">
                          <a:spAutoFit/>
                        </a:bodyPr>
                        <a:lstStyle/>
                        <a:p>
                          <a:pPr algn="ctr"/>
                          <a:r>
                            <a:rPr lang="en-US" altLang="zh-CN" sz="800" b="1" dirty="0">
                              <a:latin typeface="+mn-ea"/>
                            </a:rPr>
                            <a:t>dictionary</a:t>
                          </a:r>
                          <a:endParaRPr lang="zh-CN" altLang="en-US" sz="800" b="1" dirty="0">
                            <a:latin typeface="+mn-ea"/>
                          </a:endParaRPr>
                        </a:p>
                      </p:txBody>
                    </p:sp>
                  </p:grpSp>
                  <p:sp>
                    <p:nvSpPr>
                      <p:cNvPr id="68" name="文本框 67">
                        <a:extLst>
                          <a:ext uri="{FF2B5EF4-FFF2-40B4-BE49-F238E27FC236}">
                            <a16:creationId xmlns:a16="http://schemas.microsoft.com/office/drawing/2014/main" id="{76D15056-BB0D-4BED-98A3-D9F7894A383F}"/>
                          </a:ext>
                        </a:extLst>
                      </p:cNvPr>
                      <p:cNvSpPr txBox="1"/>
                      <p:nvPr/>
                    </p:nvSpPr>
                    <p:spPr>
                      <a:xfrm>
                        <a:off x="6399976" y="2663181"/>
                        <a:ext cx="654299" cy="276999"/>
                      </a:xfrm>
                      <a:prstGeom prst="rect">
                        <a:avLst/>
                      </a:prstGeom>
                      <a:solidFill>
                        <a:schemeClr val="bg1"/>
                      </a:solidFill>
                    </p:spPr>
                    <p:txBody>
                      <a:bodyPr wrap="square" rtlCol="0">
                        <a:spAutoFit/>
                      </a:bodyPr>
                      <a:lstStyle/>
                      <a:p>
                        <a:r>
                          <a:rPr lang="en-US" altLang="zh-CN" sz="1200" b="1" dirty="0">
                            <a:latin typeface="+mn-ea"/>
                          </a:rPr>
                          <a:t>Text</a:t>
                        </a:r>
                        <a:endParaRPr lang="zh-CN" altLang="en-US" sz="1200" b="1" dirty="0">
                          <a:latin typeface="+mn-ea"/>
                        </a:endParaRPr>
                      </a:p>
                    </p:txBody>
                  </p:sp>
                  <p:sp>
                    <p:nvSpPr>
                      <p:cNvPr id="69" name="文本框 68">
                        <a:extLst>
                          <a:ext uri="{FF2B5EF4-FFF2-40B4-BE49-F238E27FC236}">
                            <a16:creationId xmlns:a16="http://schemas.microsoft.com/office/drawing/2014/main" id="{3D82B212-A356-4921-8ACE-AA78D2C5B9B5}"/>
                          </a:ext>
                        </a:extLst>
                      </p:cNvPr>
                      <p:cNvSpPr txBox="1"/>
                      <p:nvPr/>
                    </p:nvSpPr>
                    <p:spPr>
                      <a:xfrm>
                        <a:off x="6830541" y="2141431"/>
                        <a:ext cx="654299" cy="276999"/>
                      </a:xfrm>
                      <a:prstGeom prst="rect">
                        <a:avLst/>
                      </a:prstGeom>
                      <a:solidFill>
                        <a:schemeClr val="bg1"/>
                      </a:solidFill>
                    </p:spPr>
                    <p:txBody>
                      <a:bodyPr wrap="square" rtlCol="0">
                        <a:spAutoFit/>
                      </a:bodyPr>
                      <a:lstStyle/>
                      <a:p>
                        <a:r>
                          <a:rPr lang="en-US" altLang="zh-CN" sz="1200" b="1" dirty="0">
                            <a:latin typeface="+mn-ea"/>
                          </a:rPr>
                          <a:t>Text</a:t>
                        </a:r>
                        <a:endParaRPr lang="zh-CN" altLang="en-US" sz="1200" b="1" dirty="0">
                          <a:latin typeface="+mn-ea"/>
                        </a:endParaRPr>
                      </a:p>
                    </p:txBody>
                  </p:sp>
                  <p:sp>
                    <p:nvSpPr>
                      <p:cNvPr id="70" name="文本框 69">
                        <a:extLst>
                          <a:ext uri="{FF2B5EF4-FFF2-40B4-BE49-F238E27FC236}">
                            <a16:creationId xmlns:a16="http://schemas.microsoft.com/office/drawing/2014/main" id="{6031D5DB-6075-4A05-822C-3711CA3C5EB4}"/>
                          </a:ext>
                        </a:extLst>
                      </p:cNvPr>
                      <p:cNvSpPr txBox="1"/>
                      <p:nvPr/>
                    </p:nvSpPr>
                    <p:spPr>
                      <a:xfrm>
                        <a:off x="10150062" y="2068907"/>
                        <a:ext cx="654299" cy="276999"/>
                      </a:xfrm>
                      <a:prstGeom prst="rect">
                        <a:avLst/>
                      </a:prstGeom>
                      <a:solidFill>
                        <a:schemeClr val="bg1"/>
                      </a:solidFill>
                    </p:spPr>
                    <p:txBody>
                      <a:bodyPr wrap="square" rtlCol="0">
                        <a:spAutoFit/>
                      </a:bodyPr>
                      <a:lstStyle/>
                      <a:p>
                        <a:r>
                          <a:rPr lang="en-US" altLang="zh-CN" sz="1200" b="1" dirty="0">
                            <a:latin typeface="+mn-ea"/>
                          </a:rPr>
                          <a:t>Text</a:t>
                        </a:r>
                        <a:endParaRPr lang="zh-CN" altLang="en-US" sz="1200" b="1" dirty="0">
                          <a:latin typeface="+mn-ea"/>
                        </a:endParaRPr>
                      </a:p>
                    </p:txBody>
                  </p:sp>
                  <p:sp>
                    <p:nvSpPr>
                      <p:cNvPr id="71" name="文本框 70">
                        <a:extLst>
                          <a:ext uri="{FF2B5EF4-FFF2-40B4-BE49-F238E27FC236}">
                            <a16:creationId xmlns:a16="http://schemas.microsoft.com/office/drawing/2014/main" id="{C52E91D1-1037-4144-93CE-6458CA52B3CF}"/>
                          </a:ext>
                        </a:extLst>
                      </p:cNvPr>
                      <p:cNvSpPr txBox="1"/>
                      <p:nvPr/>
                    </p:nvSpPr>
                    <p:spPr>
                      <a:xfrm>
                        <a:off x="9727247" y="2616200"/>
                        <a:ext cx="654299" cy="276999"/>
                      </a:xfrm>
                      <a:prstGeom prst="rect">
                        <a:avLst/>
                      </a:prstGeom>
                      <a:solidFill>
                        <a:schemeClr val="bg1"/>
                      </a:solidFill>
                    </p:spPr>
                    <p:txBody>
                      <a:bodyPr wrap="square" rtlCol="0">
                        <a:spAutoFit/>
                      </a:bodyPr>
                      <a:lstStyle/>
                      <a:p>
                        <a:r>
                          <a:rPr lang="en-US" altLang="zh-CN" sz="1200" b="1" dirty="0">
                            <a:latin typeface="+mn-ea"/>
                          </a:rPr>
                          <a:t>Text</a:t>
                        </a:r>
                        <a:endParaRPr lang="zh-CN" altLang="en-US" sz="1200" b="1" dirty="0">
                          <a:latin typeface="+mn-ea"/>
                        </a:endParaRPr>
                      </a:p>
                    </p:txBody>
                  </p:sp>
                </p:grpSp>
                <p:sp>
                  <p:nvSpPr>
                    <p:cNvPr id="35" name="文本框 34">
                      <a:extLst>
                        <a:ext uri="{FF2B5EF4-FFF2-40B4-BE49-F238E27FC236}">
                          <a16:creationId xmlns:a16="http://schemas.microsoft.com/office/drawing/2014/main" id="{9DDC9E29-64F7-4856-A885-AD810E4F0BB2}"/>
                        </a:ext>
                      </a:extLst>
                    </p:cNvPr>
                    <p:cNvSpPr txBox="1"/>
                    <p:nvPr/>
                  </p:nvSpPr>
                  <p:spPr>
                    <a:xfrm>
                      <a:off x="7920637" y="3315128"/>
                      <a:ext cx="1058661" cy="261610"/>
                    </a:xfrm>
                    <a:prstGeom prst="rect">
                      <a:avLst/>
                    </a:prstGeom>
                    <a:solidFill>
                      <a:schemeClr val="bg1"/>
                    </a:solidFill>
                  </p:spPr>
                  <p:txBody>
                    <a:bodyPr wrap="square" rtlCol="0">
                      <a:spAutoFit/>
                    </a:bodyPr>
                    <a:lstStyle/>
                    <a:p>
                      <a:pPr algn="ctr"/>
                      <a:r>
                        <a:rPr lang="en-US" altLang="zh-CN" sz="1100" b="1" dirty="0">
                          <a:latin typeface="+mn-ea"/>
                        </a:rPr>
                        <a:t>sample</a:t>
                      </a:r>
                      <a:endParaRPr lang="zh-CN" altLang="en-US" sz="1100" b="1" dirty="0">
                        <a:latin typeface="+mn-ea"/>
                      </a:endParaRPr>
                    </a:p>
                  </p:txBody>
                </p:sp>
                <p:sp>
                  <p:nvSpPr>
                    <p:cNvPr id="74" name="文本框 73">
                      <a:extLst>
                        <a:ext uri="{FF2B5EF4-FFF2-40B4-BE49-F238E27FC236}">
                          <a16:creationId xmlns:a16="http://schemas.microsoft.com/office/drawing/2014/main" id="{9C3AEA21-04F7-4DC4-BEB8-D63A63C18005}"/>
                        </a:ext>
                      </a:extLst>
                    </p:cNvPr>
                    <p:cNvSpPr txBox="1"/>
                    <p:nvPr/>
                  </p:nvSpPr>
                  <p:spPr>
                    <a:xfrm>
                      <a:off x="11175672" y="3281260"/>
                      <a:ext cx="1058661" cy="261610"/>
                    </a:xfrm>
                    <a:prstGeom prst="rect">
                      <a:avLst/>
                    </a:prstGeom>
                    <a:solidFill>
                      <a:schemeClr val="bg1"/>
                    </a:solidFill>
                  </p:spPr>
                  <p:txBody>
                    <a:bodyPr wrap="square" rtlCol="0">
                      <a:spAutoFit/>
                    </a:bodyPr>
                    <a:lstStyle/>
                    <a:p>
                      <a:pPr algn="ctr"/>
                      <a:r>
                        <a:rPr lang="en-US" altLang="zh-CN" sz="1100" b="1" dirty="0">
                          <a:latin typeface="+mn-ea"/>
                        </a:rPr>
                        <a:t>sample</a:t>
                      </a:r>
                      <a:endParaRPr lang="zh-CN" altLang="en-US" sz="1100" b="1" dirty="0">
                        <a:latin typeface="+mn-ea"/>
                      </a:endParaRPr>
                    </a:p>
                  </p:txBody>
                </p:sp>
              </p:grpSp>
              <p:sp>
                <p:nvSpPr>
                  <p:cNvPr id="76" name="文本框 75">
                    <a:extLst>
                      <a:ext uri="{FF2B5EF4-FFF2-40B4-BE49-F238E27FC236}">
                        <a16:creationId xmlns:a16="http://schemas.microsoft.com/office/drawing/2014/main" id="{2CDDD4EF-9FA9-4A14-9905-F5A11110AD97}"/>
                      </a:ext>
                    </a:extLst>
                  </p:cNvPr>
                  <p:cNvSpPr txBox="1"/>
                  <p:nvPr/>
                </p:nvSpPr>
                <p:spPr>
                  <a:xfrm>
                    <a:off x="8356129" y="3846244"/>
                    <a:ext cx="603335" cy="246221"/>
                  </a:xfrm>
                  <a:prstGeom prst="rect">
                    <a:avLst/>
                  </a:prstGeom>
                  <a:solidFill>
                    <a:schemeClr val="bg1"/>
                  </a:solidFill>
                </p:spPr>
                <p:txBody>
                  <a:bodyPr wrap="square" rtlCol="0">
                    <a:spAutoFit/>
                  </a:bodyPr>
                  <a:lstStyle/>
                  <a:p>
                    <a:pPr algn="ctr"/>
                    <a:r>
                      <a:rPr lang="en-US" altLang="zh-CN" sz="1000" b="1" dirty="0">
                        <a:latin typeface="+mn-ea"/>
                      </a:rPr>
                      <a:t>Text</a:t>
                    </a:r>
                    <a:endParaRPr lang="zh-CN" altLang="en-US" sz="1000" b="1" dirty="0">
                      <a:latin typeface="+mn-ea"/>
                    </a:endParaRPr>
                  </a:p>
                </p:txBody>
              </p:sp>
              <p:sp>
                <p:nvSpPr>
                  <p:cNvPr id="78" name="文本框 77">
                    <a:extLst>
                      <a:ext uri="{FF2B5EF4-FFF2-40B4-BE49-F238E27FC236}">
                        <a16:creationId xmlns:a16="http://schemas.microsoft.com/office/drawing/2014/main" id="{945CFA39-5660-4CE0-8F85-354E8EA81FB5}"/>
                      </a:ext>
                    </a:extLst>
                  </p:cNvPr>
                  <p:cNvSpPr txBox="1"/>
                  <p:nvPr/>
                </p:nvSpPr>
                <p:spPr>
                  <a:xfrm>
                    <a:off x="7846028" y="4230758"/>
                    <a:ext cx="603335" cy="246221"/>
                  </a:xfrm>
                  <a:prstGeom prst="rect">
                    <a:avLst/>
                  </a:prstGeom>
                  <a:solidFill>
                    <a:schemeClr val="bg1"/>
                  </a:solidFill>
                </p:spPr>
                <p:txBody>
                  <a:bodyPr wrap="square" rtlCol="0">
                    <a:spAutoFit/>
                  </a:bodyPr>
                  <a:lstStyle/>
                  <a:p>
                    <a:pPr algn="ctr"/>
                    <a:r>
                      <a:rPr lang="en-US" altLang="zh-CN" sz="1000" b="1" dirty="0">
                        <a:latin typeface="+mn-ea"/>
                      </a:rPr>
                      <a:t>Text</a:t>
                    </a:r>
                    <a:endParaRPr lang="zh-CN" altLang="en-US" sz="1000" b="1" dirty="0">
                      <a:latin typeface="+mn-ea"/>
                    </a:endParaRPr>
                  </a:p>
                </p:txBody>
              </p:sp>
            </p:grpSp>
            <p:sp>
              <p:nvSpPr>
                <p:cNvPr id="88" name="文本框 87">
                  <a:extLst>
                    <a:ext uri="{FF2B5EF4-FFF2-40B4-BE49-F238E27FC236}">
                      <a16:creationId xmlns:a16="http://schemas.microsoft.com/office/drawing/2014/main" id="{A28589F2-A502-447F-B811-C8AB07013A58}"/>
                    </a:ext>
                  </a:extLst>
                </p:cNvPr>
                <p:cNvSpPr txBox="1"/>
                <p:nvPr/>
              </p:nvSpPr>
              <p:spPr>
                <a:xfrm>
                  <a:off x="6439304" y="4688455"/>
                  <a:ext cx="391237" cy="369332"/>
                </a:xfrm>
                <a:prstGeom prst="rect">
                  <a:avLst/>
                </a:prstGeom>
                <a:solidFill>
                  <a:schemeClr val="bg1"/>
                </a:solidFill>
              </p:spPr>
              <p:txBody>
                <a:bodyPr wrap="square" rtlCol="0">
                  <a:spAutoFit/>
                </a:bodyPr>
                <a:lstStyle/>
                <a:p>
                  <a:pPr algn="ctr"/>
                  <a:endParaRPr lang="en-US" altLang="zh-CN" sz="900" b="1" dirty="0">
                    <a:latin typeface="+mn-ea"/>
                  </a:endParaRPr>
                </a:p>
                <a:p>
                  <a:pPr algn="ctr"/>
                  <a:endParaRPr lang="zh-CN" altLang="en-US" sz="900" b="1" dirty="0">
                    <a:latin typeface="+mn-ea"/>
                  </a:endParaRPr>
                </a:p>
              </p:txBody>
            </p:sp>
          </p:grpSp>
          <p:sp>
            <p:nvSpPr>
              <p:cNvPr id="89" name="文本框 88">
                <a:extLst>
                  <a:ext uri="{FF2B5EF4-FFF2-40B4-BE49-F238E27FC236}">
                    <a16:creationId xmlns:a16="http://schemas.microsoft.com/office/drawing/2014/main" id="{A8FF727A-EF88-4EE5-9A08-FDB235C0398D}"/>
                  </a:ext>
                </a:extLst>
              </p:cNvPr>
              <p:cNvSpPr txBox="1"/>
              <p:nvPr/>
            </p:nvSpPr>
            <p:spPr>
              <a:xfrm>
                <a:off x="9745700" y="5267950"/>
                <a:ext cx="1058661" cy="261610"/>
              </a:xfrm>
              <a:prstGeom prst="rect">
                <a:avLst/>
              </a:prstGeom>
              <a:solidFill>
                <a:schemeClr val="bg1"/>
              </a:solidFill>
            </p:spPr>
            <p:txBody>
              <a:bodyPr wrap="square" rtlCol="0">
                <a:spAutoFit/>
              </a:bodyPr>
              <a:lstStyle/>
              <a:p>
                <a:pPr algn="ctr"/>
                <a:r>
                  <a:rPr lang="en-US" altLang="zh-CN" sz="1100" b="1" dirty="0">
                    <a:latin typeface="+mn-ea"/>
                  </a:rPr>
                  <a:t>sample</a:t>
                </a:r>
                <a:endParaRPr lang="zh-CN" altLang="en-US" sz="1100" b="1" dirty="0">
                  <a:latin typeface="+mn-ea"/>
                </a:endParaRPr>
              </a:p>
            </p:txBody>
          </p:sp>
        </p:grpSp>
        <p:sp>
          <p:nvSpPr>
            <p:cNvPr id="92" name="文本框 91">
              <a:extLst>
                <a:ext uri="{FF2B5EF4-FFF2-40B4-BE49-F238E27FC236}">
                  <a16:creationId xmlns:a16="http://schemas.microsoft.com/office/drawing/2014/main" id="{6BFCF11C-96A1-4357-8B41-46D552DECE0D}"/>
                </a:ext>
              </a:extLst>
            </p:cNvPr>
            <p:cNvSpPr txBox="1"/>
            <p:nvPr/>
          </p:nvSpPr>
          <p:spPr>
            <a:xfrm rot="10800000" flipV="1">
              <a:off x="6216194" y="5211548"/>
              <a:ext cx="3260428" cy="261610"/>
            </a:xfrm>
            <a:prstGeom prst="rect">
              <a:avLst/>
            </a:prstGeom>
            <a:solidFill>
              <a:schemeClr val="bg1"/>
            </a:solidFill>
          </p:spPr>
          <p:txBody>
            <a:bodyPr wrap="square" rtlCol="0">
              <a:spAutoFit/>
            </a:bodyPr>
            <a:lstStyle/>
            <a:p>
              <a:pPr algn="ctr"/>
              <a:r>
                <a:rPr lang="en-US" altLang="zh-CN" sz="1100" b="1" dirty="0">
                  <a:latin typeface="+mn-ea"/>
                </a:rPr>
                <a:t>embedded dimension</a:t>
              </a:r>
              <a:endParaRPr lang="zh-CN" altLang="en-US" sz="1100" b="1" dirty="0">
                <a:latin typeface="+mn-ea"/>
              </a:endParaRPr>
            </a:p>
          </p:txBody>
        </p:sp>
      </p:grpSp>
    </p:spTree>
    <p:extLst>
      <p:ext uri="{BB962C8B-B14F-4D97-AF65-F5344CB8AC3E}">
        <p14:creationId xmlns:p14="http://schemas.microsoft.com/office/powerpoint/2010/main" val="2385448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12"/>
                                        </p:tgtEl>
                                      </p:cBhvr>
                                    </p:animEffect>
                                    <p:set>
                                      <p:cBhvr>
                                        <p:cTn id="12" dur="1" fill="hold">
                                          <p:stCondLst>
                                            <p:cond delay="499"/>
                                          </p:stCondLst>
                                        </p:cTn>
                                        <p:tgtEl>
                                          <p:spTgt spid="1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1000"/>
                                        <p:tgtEl>
                                          <p:spTgt spid="17"/>
                                        </p:tgtEl>
                                      </p:cBhvr>
                                    </p:animEffect>
                                    <p:anim calcmode="lin" valueType="num">
                                      <p:cBhvr>
                                        <p:cTn id="18" dur="1000" fill="hold"/>
                                        <p:tgtEl>
                                          <p:spTgt spid="17"/>
                                        </p:tgtEl>
                                        <p:attrNameLst>
                                          <p:attrName>ppt_x</p:attrName>
                                        </p:attrNameLst>
                                      </p:cBhvr>
                                      <p:tavLst>
                                        <p:tav tm="0">
                                          <p:val>
                                            <p:strVal val="#ppt_x"/>
                                          </p:val>
                                        </p:tav>
                                        <p:tav tm="100000">
                                          <p:val>
                                            <p:strVal val="#ppt_x"/>
                                          </p:val>
                                        </p:tav>
                                      </p:tavLst>
                                    </p:anim>
                                    <p:anim calcmode="lin" valueType="num">
                                      <p:cBhvr>
                                        <p:cTn id="19"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xit" presetSubtype="0" fill="hold" nodeType="clickEffect">
                                  <p:stCondLst>
                                    <p:cond delay="0"/>
                                  </p:stCondLst>
                                  <p:childTnLst>
                                    <p:animEffect transition="out" filter="fade">
                                      <p:cBhvr>
                                        <p:cTn id="23" dur="1000"/>
                                        <p:tgtEl>
                                          <p:spTgt spid="17"/>
                                        </p:tgtEl>
                                      </p:cBhvr>
                                    </p:animEffect>
                                    <p:anim calcmode="lin" valueType="num">
                                      <p:cBhvr>
                                        <p:cTn id="24" dur="1000"/>
                                        <p:tgtEl>
                                          <p:spTgt spid="17"/>
                                        </p:tgtEl>
                                        <p:attrNameLst>
                                          <p:attrName>ppt_x</p:attrName>
                                        </p:attrNameLst>
                                      </p:cBhvr>
                                      <p:tavLst>
                                        <p:tav tm="0">
                                          <p:val>
                                            <p:strVal val="ppt_x"/>
                                          </p:val>
                                        </p:tav>
                                        <p:tav tm="100000">
                                          <p:val>
                                            <p:strVal val="ppt_x"/>
                                          </p:val>
                                        </p:tav>
                                      </p:tavLst>
                                    </p:anim>
                                    <p:anim calcmode="lin" valueType="num">
                                      <p:cBhvr>
                                        <p:cTn id="25" dur="1000"/>
                                        <p:tgtEl>
                                          <p:spTgt spid="17"/>
                                        </p:tgtEl>
                                        <p:attrNameLst>
                                          <p:attrName>ppt_y</p:attrName>
                                        </p:attrNameLst>
                                      </p:cBhvr>
                                      <p:tavLst>
                                        <p:tav tm="0">
                                          <p:val>
                                            <p:strVal val="ppt_y"/>
                                          </p:val>
                                        </p:tav>
                                        <p:tav tm="100000">
                                          <p:val>
                                            <p:strVal val="ppt_y+.1"/>
                                          </p:val>
                                        </p:tav>
                                      </p:tavLst>
                                    </p:anim>
                                    <p:set>
                                      <p:cBhvr>
                                        <p:cTn id="26" dur="1" fill="hold">
                                          <p:stCondLst>
                                            <p:cond delay="999"/>
                                          </p:stCondLst>
                                        </p:cTn>
                                        <p:tgtEl>
                                          <p:spTgt spid="17"/>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43"/>
                                        </p:tgtEl>
                                        <p:attrNameLst>
                                          <p:attrName>style.visibility</p:attrName>
                                        </p:attrNameLst>
                                      </p:cBhvr>
                                      <p:to>
                                        <p:strVal val="visible"/>
                                      </p:to>
                                    </p:set>
                                    <p:anim calcmode="lin" valueType="num">
                                      <p:cBhvr additive="base">
                                        <p:cTn id="31" dur="500" fill="hold"/>
                                        <p:tgtEl>
                                          <p:spTgt spid="43"/>
                                        </p:tgtEl>
                                        <p:attrNameLst>
                                          <p:attrName>ppt_x</p:attrName>
                                        </p:attrNameLst>
                                      </p:cBhvr>
                                      <p:tavLst>
                                        <p:tav tm="0">
                                          <p:val>
                                            <p:strVal val="#ppt_x"/>
                                          </p:val>
                                        </p:tav>
                                        <p:tav tm="100000">
                                          <p:val>
                                            <p:strVal val="#ppt_x"/>
                                          </p:val>
                                        </p:tav>
                                      </p:tavLst>
                                    </p:anim>
                                    <p:anim calcmode="lin" valueType="num">
                                      <p:cBhvr additive="base">
                                        <p:cTn id="32" dur="500" fill="hold"/>
                                        <p:tgtEl>
                                          <p:spTgt spid="43"/>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16" presetClass="exit" presetSubtype="21" fill="hold" nodeType="clickEffect">
                                  <p:stCondLst>
                                    <p:cond delay="0"/>
                                  </p:stCondLst>
                                  <p:childTnLst>
                                    <p:animEffect transition="out" filter="barn(inVertical)">
                                      <p:cBhvr>
                                        <p:cTn id="36" dur="500"/>
                                        <p:tgtEl>
                                          <p:spTgt spid="43"/>
                                        </p:tgtEl>
                                      </p:cBhvr>
                                    </p:animEffect>
                                    <p:set>
                                      <p:cBhvr>
                                        <p:cTn id="37" dur="1" fill="hold">
                                          <p:stCondLst>
                                            <p:cond delay="499"/>
                                          </p:stCondLst>
                                        </p:cTn>
                                        <p:tgtEl>
                                          <p:spTgt spid="4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矩形 40">
            <a:extLst>
              <a:ext uri="{FF2B5EF4-FFF2-40B4-BE49-F238E27FC236}">
                <a16:creationId xmlns:a16="http://schemas.microsoft.com/office/drawing/2014/main" id="{38EA16FB-A9D0-4B24-A72E-CCD3D1E29224}"/>
              </a:ext>
            </a:extLst>
          </p:cNvPr>
          <p:cNvSpPr/>
          <p:nvPr/>
        </p:nvSpPr>
        <p:spPr>
          <a:xfrm>
            <a:off x="-1" y="194081"/>
            <a:ext cx="12014792" cy="369332"/>
          </a:xfrm>
          <a:prstGeom prst="rect">
            <a:avLst/>
          </a:prstGeom>
        </p:spPr>
        <p:txBody>
          <a:bodyPr wrap="square">
            <a:spAutoFit/>
          </a:bodyPr>
          <a:lstStyle/>
          <a:p>
            <a:r>
              <a:rPr lang="en-US" altLang="zh-CN" b="1" dirty="0"/>
              <a:t>Sentiment Analysis based on Deep —— Bi-LSTM</a:t>
            </a:r>
            <a:endParaRPr lang="zh-CN" altLang="en-US" b="1" dirty="0"/>
          </a:p>
        </p:txBody>
      </p:sp>
      <p:grpSp>
        <p:nvGrpSpPr>
          <p:cNvPr id="32" name="组合 31">
            <a:extLst>
              <a:ext uri="{FF2B5EF4-FFF2-40B4-BE49-F238E27FC236}">
                <a16:creationId xmlns:a16="http://schemas.microsoft.com/office/drawing/2014/main" id="{0492A5A5-7603-47E5-A2FE-9BA66B428D50}"/>
              </a:ext>
            </a:extLst>
          </p:cNvPr>
          <p:cNvGrpSpPr/>
          <p:nvPr/>
        </p:nvGrpSpPr>
        <p:grpSpPr>
          <a:xfrm>
            <a:off x="350164" y="733981"/>
            <a:ext cx="11547669" cy="6036653"/>
            <a:chOff x="350164" y="733981"/>
            <a:chExt cx="11547669" cy="6036653"/>
          </a:xfrm>
        </p:grpSpPr>
        <p:sp>
          <p:nvSpPr>
            <p:cNvPr id="44" name="文本框 43">
              <a:extLst>
                <a:ext uri="{FF2B5EF4-FFF2-40B4-BE49-F238E27FC236}">
                  <a16:creationId xmlns:a16="http://schemas.microsoft.com/office/drawing/2014/main" id="{D92F33F4-A81A-4B58-AA29-3EEB0AB6164E}"/>
                </a:ext>
              </a:extLst>
            </p:cNvPr>
            <p:cNvSpPr txBox="1"/>
            <p:nvPr/>
          </p:nvSpPr>
          <p:spPr>
            <a:xfrm>
              <a:off x="350164" y="733981"/>
              <a:ext cx="11547669" cy="6036653"/>
            </a:xfrm>
            <a:prstGeom prst="rect">
              <a:avLst/>
            </a:prstGeom>
            <a:noFill/>
          </p:spPr>
          <p:txBody>
            <a:bodyPr wrap="square">
              <a:spAutoFit/>
            </a:bodyPr>
            <a:lstStyle/>
            <a:p>
              <a:pPr marL="342900" indent="-342900" algn="just">
                <a:lnSpc>
                  <a:spcPct val="150000"/>
                </a:lnSpc>
                <a:buFont typeface="Arial" panose="020B0604020202020204" pitchFamily="34" charset="0"/>
                <a:buChar char="•"/>
              </a:pPr>
              <a:r>
                <a:rPr lang="en-US" altLang="zh-CN" sz="2000" b="1" dirty="0"/>
                <a:t>Tool</a:t>
              </a:r>
              <a:r>
                <a:rPr lang="zh-CN" altLang="en-US" sz="2000" b="1" dirty="0"/>
                <a:t>： </a:t>
              </a:r>
              <a:r>
                <a:rPr lang="en-US" altLang="zh-CN" sz="2000" dirty="0"/>
                <a:t>extension packages </a:t>
              </a:r>
              <a:r>
                <a:rPr lang="en-US" altLang="zh-CN" sz="2000" dirty="0" err="1"/>
                <a:t>Keras</a:t>
              </a:r>
              <a:r>
                <a:rPr lang="en-US" altLang="zh-CN" sz="2000" dirty="0"/>
                <a:t> to achieve the following model</a:t>
              </a:r>
            </a:p>
            <a:p>
              <a:pPr marL="342900" indent="-342900" algn="just">
                <a:lnSpc>
                  <a:spcPct val="150000"/>
                </a:lnSpc>
                <a:buFont typeface="Arial" panose="020B0604020202020204" pitchFamily="34" charset="0"/>
                <a:buChar char="•"/>
              </a:pPr>
              <a:endParaRPr lang="en-US" altLang="zh-CN" sz="2000" dirty="0"/>
            </a:p>
            <a:p>
              <a:pPr marL="342900" indent="-342900" algn="just">
                <a:lnSpc>
                  <a:spcPct val="150000"/>
                </a:lnSpc>
                <a:buFont typeface="Arial" panose="020B0604020202020204" pitchFamily="34" charset="0"/>
                <a:buChar char="•"/>
              </a:pPr>
              <a:endParaRPr lang="en-US" altLang="zh-CN" sz="2000" dirty="0"/>
            </a:p>
            <a:p>
              <a:pPr marL="342900" indent="-342900" algn="just">
                <a:lnSpc>
                  <a:spcPct val="150000"/>
                </a:lnSpc>
                <a:buFont typeface="Arial" panose="020B0604020202020204" pitchFamily="34" charset="0"/>
                <a:buChar char="•"/>
              </a:pPr>
              <a:endParaRPr lang="en-US" altLang="zh-CN" sz="2000" dirty="0"/>
            </a:p>
            <a:p>
              <a:pPr marL="342900" indent="-342900" algn="just">
                <a:lnSpc>
                  <a:spcPct val="150000"/>
                </a:lnSpc>
                <a:buFont typeface="Arial" panose="020B0604020202020204" pitchFamily="34" charset="0"/>
                <a:buChar char="•"/>
              </a:pPr>
              <a:endParaRPr lang="en-US" altLang="zh-CN" sz="2000" dirty="0"/>
            </a:p>
            <a:p>
              <a:pPr marL="342900" indent="-342900" algn="just">
                <a:lnSpc>
                  <a:spcPct val="150000"/>
                </a:lnSpc>
                <a:buFont typeface="Arial" panose="020B0604020202020204" pitchFamily="34" charset="0"/>
                <a:buChar char="•"/>
              </a:pPr>
              <a:endParaRPr lang="en-US" altLang="zh-CN" sz="2000" dirty="0"/>
            </a:p>
            <a:p>
              <a:pPr marL="342900" indent="-342900" algn="just">
                <a:lnSpc>
                  <a:spcPct val="150000"/>
                </a:lnSpc>
                <a:buFont typeface="Arial" panose="020B0604020202020204" pitchFamily="34" charset="0"/>
                <a:buChar char="•"/>
              </a:pPr>
              <a:endParaRPr lang="en-US" altLang="zh-CN" sz="2000" dirty="0"/>
            </a:p>
            <a:p>
              <a:pPr marL="342900" indent="-342900" algn="just">
                <a:lnSpc>
                  <a:spcPct val="150000"/>
                </a:lnSpc>
                <a:buFont typeface="Arial" panose="020B0604020202020204" pitchFamily="34" charset="0"/>
                <a:buChar char="•"/>
              </a:pPr>
              <a:endParaRPr lang="en-US" altLang="zh-CN" sz="2000" dirty="0"/>
            </a:p>
            <a:p>
              <a:pPr marL="342900" indent="-342900" algn="just">
                <a:lnSpc>
                  <a:spcPct val="150000"/>
                </a:lnSpc>
                <a:buFont typeface="Arial" panose="020B0604020202020204" pitchFamily="34" charset="0"/>
                <a:buChar char="•"/>
              </a:pPr>
              <a:r>
                <a:rPr lang="en-US" altLang="zh-CN" sz="2000" b="1" dirty="0"/>
                <a:t>Summary</a:t>
              </a:r>
              <a:r>
                <a:rPr lang="zh-CN" altLang="en-US" sz="2000" b="1" dirty="0"/>
                <a:t>：</a:t>
              </a:r>
              <a:endParaRPr lang="en-US" altLang="zh-CN" sz="2000" b="1" dirty="0"/>
            </a:p>
            <a:p>
              <a:pPr marL="342900" indent="-342900" algn="just">
                <a:lnSpc>
                  <a:spcPct val="150000"/>
                </a:lnSpc>
                <a:buFont typeface="Wingdings" panose="05000000000000000000" pitchFamily="2" charset="2"/>
                <a:buChar char="Ø"/>
              </a:pPr>
              <a:r>
                <a:rPr lang="en-US" altLang="zh-CN" sz="2000" dirty="0"/>
                <a:t>  Training set</a:t>
              </a:r>
              <a:r>
                <a:rPr lang="zh-CN" altLang="en-US" sz="2000" dirty="0"/>
                <a:t>：</a:t>
              </a:r>
              <a:r>
                <a:rPr lang="en-US" altLang="zh-CN" sz="2000" dirty="0"/>
                <a:t>3128 items</a:t>
              </a:r>
              <a:r>
                <a:rPr lang="zh-CN" altLang="en-US" sz="2000" dirty="0"/>
                <a:t>；</a:t>
              </a:r>
              <a:r>
                <a:rPr lang="en-US" altLang="zh-CN" sz="2000" dirty="0"/>
                <a:t>Testing set</a:t>
              </a:r>
              <a:r>
                <a:rPr lang="zh-CN" altLang="en-US" sz="2000" dirty="0"/>
                <a:t>：</a:t>
              </a:r>
              <a:r>
                <a:rPr lang="en-US" altLang="zh-CN" sz="2000" dirty="0"/>
                <a:t>796 items</a:t>
              </a:r>
            </a:p>
            <a:p>
              <a:pPr marL="342900" indent="-342900" algn="just">
                <a:lnSpc>
                  <a:spcPct val="150000"/>
                </a:lnSpc>
                <a:buFont typeface="Wingdings" panose="05000000000000000000" pitchFamily="2" charset="2"/>
                <a:buChar char="Ø"/>
              </a:pPr>
              <a:r>
                <a:rPr lang="en-US" altLang="zh-CN" sz="2000" dirty="0"/>
                <a:t>  Input</a:t>
              </a:r>
              <a:r>
                <a:rPr lang="zh-CN" altLang="en-US" sz="2000" dirty="0"/>
                <a:t>：</a:t>
              </a:r>
              <a:r>
                <a:rPr lang="en-US" altLang="zh-CN" sz="2000" dirty="0"/>
                <a:t>Content of Netizen Posting</a:t>
              </a:r>
            </a:p>
            <a:p>
              <a:pPr marL="342900" indent="-342900" algn="just">
                <a:lnSpc>
                  <a:spcPct val="150000"/>
                </a:lnSpc>
                <a:buFont typeface="Wingdings" panose="05000000000000000000" pitchFamily="2" charset="2"/>
                <a:buChar char="Ø"/>
              </a:pPr>
              <a:r>
                <a:rPr lang="en-US" altLang="zh-CN" sz="2000" dirty="0"/>
                <a:t>  Output</a:t>
              </a:r>
              <a:r>
                <a:rPr lang="zh-CN" altLang="en-US" sz="2000" dirty="0"/>
                <a:t>：</a:t>
              </a:r>
              <a:r>
                <a:rPr lang="en-US" altLang="zh-CN" sz="2000" dirty="0"/>
                <a:t>Negative</a:t>
              </a:r>
              <a:r>
                <a:rPr lang="zh-CN" altLang="en-US" sz="2000" dirty="0"/>
                <a:t>（</a:t>
              </a:r>
              <a:r>
                <a:rPr lang="en-US" altLang="zh-CN" sz="2000" dirty="0"/>
                <a:t>-1</a:t>
              </a:r>
              <a:r>
                <a:rPr lang="zh-CN" altLang="en-US" sz="2000" dirty="0"/>
                <a:t>，</a:t>
              </a:r>
              <a:r>
                <a:rPr lang="en-US" altLang="zh-CN" sz="2000" dirty="0"/>
                <a:t>1754 items</a:t>
              </a:r>
              <a:r>
                <a:rPr lang="zh-CN" altLang="en-US" sz="2000" dirty="0"/>
                <a:t>），</a:t>
              </a:r>
              <a:r>
                <a:rPr lang="en-US" altLang="zh-CN" sz="2000" dirty="0"/>
                <a:t>Positive</a:t>
              </a:r>
              <a:r>
                <a:rPr lang="zh-CN" altLang="en-US" sz="2000" dirty="0"/>
                <a:t>（</a:t>
              </a:r>
              <a:r>
                <a:rPr lang="en-US" altLang="zh-CN" sz="2000" dirty="0"/>
                <a:t>1</a:t>
              </a:r>
              <a:r>
                <a:rPr lang="zh-CN" altLang="en-US" sz="2000" dirty="0"/>
                <a:t>，</a:t>
              </a:r>
              <a:r>
                <a:rPr lang="en-US" altLang="zh-CN" sz="2000" dirty="0"/>
                <a:t>1245 items</a:t>
              </a:r>
              <a:r>
                <a:rPr lang="zh-CN" altLang="en-US" sz="2000" dirty="0"/>
                <a:t>），</a:t>
              </a:r>
              <a:r>
                <a:rPr lang="en-US" altLang="zh-CN" sz="2000" dirty="0"/>
                <a:t>Neutral</a:t>
              </a:r>
              <a:r>
                <a:rPr lang="zh-CN" altLang="en-US" sz="2000" dirty="0"/>
                <a:t> （</a:t>
              </a:r>
              <a:r>
                <a:rPr lang="en-US" altLang="zh-CN" sz="2000" dirty="0"/>
                <a:t>0</a:t>
              </a:r>
              <a:r>
                <a:rPr lang="zh-CN" altLang="en-US" sz="2000" dirty="0"/>
                <a:t>，</a:t>
              </a:r>
              <a:r>
                <a:rPr lang="en-US" altLang="zh-CN" sz="2000" dirty="0"/>
                <a:t>988 items</a:t>
              </a:r>
              <a:r>
                <a:rPr lang="zh-CN" altLang="en-US" sz="2000" dirty="0"/>
                <a:t>）</a:t>
              </a:r>
              <a:endParaRPr lang="en-US" altLang="zh-CN" sz="2000" dirty="0"/>
            </a:p>
            <a:p>
              <a:pPr marL="342900" indent="-342900" algn="just">
                <a:lnSpc>
                  <a:spcPct val="150000"/>
                </a:lnSpc>
                <a:buFont typeface="Wingdings" panose="05000000000000000000" pitchFamily="2" charset="2"/>
                <a:buChar char="Ø"/>
              </a:pPr>
              <a:r>
                <a:rPr lang="en-US" altLang="zh-CN" sz="2000" dirty="0"/>
                <a:t>  Problem Category</a:t>
              </a:r>
              <a:r>
                <a:rPr lang="zh-CN" altLang="en-US" sz="2000" dirty="0"/>
                <a:t>：</a:t>
              </a:r>
              <a:r>
                <a:rPr lang="en-US" altLang="zh-CN" sz="2000" dirty="0"/>
                <a:t> Classification problems in supervised learning</a:t>
              </a:r>
              <a:endParaRPr lang="zh-CN" altLang="en-US" sz="2000" dirty="0"/>
            </a:p>
          </p:txBody>
        </p:sp>
        <p:grpSp>
          <p:nvGrpSpPr>
            <p:cNvPr id="31" name="组合 30">
              <a:extLst>
                <a:ext uri="{FF2B5EF4-FFF2-40B4-BE49-F238E27FC236}">
                  <a16:creationId xmlns:a16="http://schemas.microsoft.com/office/drawing/2014/main" id="{11CCE261-7582-4EB4-B339-3CB9971A0EE5}"/>
                </a:ext>
              </a:extLst>
            </p:cNvPr>
            <p:cNvGrpSpPr/>
            <p:nvPr/>
          </p:nvGrpSpPr>
          <p:grpSpPr>
            <a:xfrm>
              <a:off x="561554" y="1319231"/>
              <a:ext cx="6381508" cy="2940499"/>
              <a:chOff x="561554" y="1319231"/>
              <a:chExt cx="6381508" cy="2940499"/>
            </a:xfrm>
          </p:grpSpPr>
          <p:pic>
            <p:nvPicPr>
              <p:cNvPr id="3" name="图片 2">
                <a:extLst>
                  <a:ext uri="{FF2B5EF4-FFF2-40B4-BE49-F238E27FC236}">
                    <a16:creationId xmlns:a16="http://schemas.microsoft.com/office/drawing/2014/main" id="{B0796567-1559-4C06-9644-E2D52F86B4D8}"/>
                  </a:ext>
                </a:extLst>
              </p:cNvPr>
              <p:cNvPicPr>
                <a:picLocks noChangeAspect="1"/>
              </p:cNvPicPr>
              <p:nvPr/>
            </p:nvPicPr>
            <p:blipFill>
              <a:blip r:embed="rId2"/>
              <a:stretch>
                <a:fillRect/>
              </a:stretch>
            </p:blipFill>
            <p:spPr>
              <a:xfrm>
                <a:off x="561554" y="1319231"/>
                <a:ext cx="6381508" cy="2940499"/>
              </a:xfrm>
              <a:prstGeom prst="rect">
                <a:avLst/>
              </a:prstGeom>
            </p:spPr>
          </p:pic>
          <p:sp>
            <p:nvSpPr>
              <p:cNvPr id="30" name="文本框 29">
                <a:extLst>
                  <a:ext uri="{FF2B5EF4-FFF2-40B4-BE49-F238E27FC236}">
                    <a16:creationId xmlns:a16="http://schemas.microsoft.com/office/drawing/2014/main" id="{335C18FA-033C-4889-8354-72D4853BF4DC}"/>
                  </a:ext>
                </a:extLst>
              </p:cNvPr>
              <p:cNvSpPr txBox="1"/>
              <p:nvPr/>
            </p:nvSpPr>
            <p:spPr>
              <a:xfrm>
                <a:off x="3255264" y="3234636"/>
                <a:ext cx="649224" cy="230832"/>
              </a:xfrm>
              <a:prstGeom prst="rect">
                <a:avLst/>
              </a:prstGeom>
              <a:solidFill>
                <a:schemeClr val="bg1"/>
              </a:solidFill>
            </p:spPr>
            <p:txBody>
              <a:bodyPr wrap="square" rtlCol="0">
                <a:spAutoFit/>
              </a:bodyPr>
              <a:lstStyle/>
              <a:p>
                <a:pPr algn="ctr"/>
                <a:r>
                  <a:rPr lang="en-US" altLang="zh-CN" sz="900" b="1" dirty="0">
                    <a:latin typeface="+mn-ea"/>
                  </a:rPr>
                  <a:t>JOINT</a:t>
                </a:r>
                <a:endParaRPr lang="zh-CN" altLang="en-US" sz="900" b="1" dirty="0">
                  <a:latin typeface="+mn-ea"/>
                </a:endParaRPr>
              </a:p>
            </p:txBody>
          </p:sp>
        </p:grpSp>
        <p:sp>
          <p:nvSpPr>
            <p:cNvPr id="52" name="文本框 51">
              <a:extLst>
                <a:ext uri="{FF2B5EF4-FFF2-40B4-BE49-F238E27FC236}">
                  <a16:creationId xmlns:a16="http://schemas.microsoft.com/office/drawing/2014/main" id="{43C82C7A-A0EA-4EEE-B095-87DAB2639E63}"/>
                </a:ext>
              </a:extLst>
            </p:cNvPr>
            <p:cNvSpPr txBox="1"/>
            <p:nvPr/>
          </p:nvSpPr>
          <p:spPr>
            <a:xfrm flipH="1">
              <a:off x="3442716" y="2500615"/>
              <a:ext cx="137160" cy="458872"/>
            </a:xfrm>
            <a:prstGeom prst="rect">
              <a:avLst/>
            </a:prstGeom>
            <a:solidFill>
              <a:schemeClr val="bg1"/>
            </a:solidFill>
          </p:spPr>
          <p:txBody>
            <a:bodyPr wrap="square" rtlCol="0">
              <a:spAutoFit/>
            </a:bodyPr>
            <a:lstStyle/>
            <a:p>
              <a:pPr algn="ctr"/>
              <a:endParaRPr lang="zh-CN" altLang="en-US" sz="900" b="1" dirty="0">
                <a:latin typeface="+mn-ea"/>
              </a:endParaRPr>
            </a:p>
          </p:txBody>
        </p:sp>
      </p:grpSp>
    </p:spTree>
    <p:extLst>
      <p:ext uri="{BB962C8B-B14F-4D97-AF65-F5344CB8AC3E}">
        <p14:creationId xmlns:p14="http://schemas.microsoft.com/office/powerpoint/2010/main" val="2190888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椭圆 2"/>
          <p:cNvSpPr/>
          <p:nvPr/>
        </p:nvSpPr>
        <p:spPr>
          <a:xfrm>
            <a:off x="6427529" y="154014"/>
            <a:ext cx="130917" cy="113341"/>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4400"/>
          </a:p>
        </p:txBody>
      </p:sp>
      <p:sp>
        <p:nvSpPr>
          <p:cNvPr id="18" name="矩形 17"/>
          <p:cNvSpPr/>
          <p:nvPr/>
        </p:nvSpPr>
        <p:spPr>
          <a:xfrm>
            <a:off x="0" y="677234"/>
            <a:ext cx="9255243" cy="418191"/>
          </a:xfrm>
          <a:prstGeom prst="rect">
            <a:avLst/>
          </a:prstGeom>
        </p:spPr>
        <p:txBody>
          <a:bodyPr wrap="square">
            <a:spAutoFit/>
          </a:bodyPr>
          <a:lstStyle/>
          <a:p>
            <a:pPr>
              <a:lnSpc>
                <a:spcPct val="150000"/>
              </a:lnSpc>
            </a:pPr>
            <a:r>
              <a:rPr lang="en-US" altLang="zh-CN" sz="1600" b="1" dirty="0">
                <a:solidFill>
                  <a:srgbClr val="C00000"/>
                </a:solidFill>
                <a:latin typeface="微软雅黑" panose="020B0503020204020204" charset="-122"/>
                <a:ea typeface="微软雅黑" panose="020B0503020204020204" charset="-122"/>
              </a:rPr>
              <a:t>After parameter debugging, the optimal model architecture selected is as follows: </a:t>
            </a:r>
          </a:p>
        </p:txBody>
      </p:sp>
      <p:sp>
        <p:nvSpPr>
          <p:cNvPr id="6" name="矩形 5">
            <a:extLst>
              <a:ext uri="{FF2B5EF4-FFF2-40B4-BE49-F238E27FC236}">
                <a16:creationId xmlns:a16="http://schemas.microsoft.com/office/drawing/2014/main" id="{DC099849-946B-4354-9E22-42BD95DBC905}"/>
              </a:ext>
            </a:extLst>
          </p:cNvPr>
          <p:cNvSpPr/>
          <p:nvPr/>
        </p:nvSpPr>
        <p:spPr>
          <a:xfrm>
            <a:off x="-1" y="194081"/>
            <a:ext cx="12014792" cy="369332"/>
          </a:xfrm>
          <a:prstGeom prst="rect">
            <a:avLst/>
          </a:prstGeom>
        </p:spPr>
        <p:txBody>
          <a:bodyPr wrap="square">
            <a:spAutoFit/>
          </a:bodyPr>
          <a:lstStyle/>
          <a:p>
            <a:r>
              <a:rPr lang="en-US" altLang="zh-CN" b="1" dirty="0"/>
              <a:t>Sentiment Analysis based on </a:t>
            </a:r>
            <a:r>
              <a:rPr lang="en-US" altLang="zh-CN" b="1"/>
              <a:t>Deep Learning—— </a:t>
            </a:r>
            <a:r>
              <a:rPr lang="en-US" altLang="zh-CN" b="1" dirty="0"/>
              <a:t>Bi-LSTM</a:t>
            </a:r>
            <a:endParaRPr lang="zh-CN" altLang="en-US" b="1" dirty="0"/>
          </a:p>
        </p:txBody>
      </p:sp>
      <p:pic>
        <p:nvPicPr>
          <p:cNvPr id="5" name="图片 4">
            <a:extLst>
              <a:ext uri="{FF2B5EF4-FFF2-40B4-BE49-F238E27FC236}">
                <a16:creationId xmlns:a16="http://schemas.microsoft.com/office/drawing/2014/main" id="{616DEC3A-9D99-4219-A71B-5CE80081C036}"/>
              </a:ext>
            </a:extLst>
          </p:cNvPr>
          <p:cNvPicPr>
            <a:picLocks noChangeAspect="1"/>
          </p:cNvPicPr>
          <p:nvPr/>
        </p:nvPicPr>
        <p:blipFill>
          <a:blip r:embed="rId2"/>
          <a:stretch>
            <a:fillRect/>
          </a:stretch>
        </p:blipFill>
        <p:spPr>
          <a:xfrm>
            <a:off x="320966" y="1302481"/>
            <a:ext cx="3476333" cy="5361438"/>
          </a:xfrm>
          <a:prstGeom prst="rect">
            <a:avLst/>
          </a:prstGeom>
        </p:spPr>
      </p:pic>
      <p:sp>
        <p:nvSpPr>
          <p:cNvPr id="10" name="文本框 9">
            <a:extLst>
              <a:ext uri="{FF2B5EF4-FFF2-40B4-BE49-F238E27FC236}">
                <a16:creationId xmlns:a16="http://schemas.microsoft.com/office/drawing/2014/main" id="{5BBC5964-7BAF-4510-A3A1-61B5E86D3A02}"/>
              </a:ext>
            </a:extLst>
          </p:cNvPr>
          <p:cNvSpPr txBox="1"/>
          <p:nvPr/>
        </p:nvSpPr>
        <p:spPr>
          <a:xfrm>
            <a:off x="3797299" y="2115829"/>
            <a:ext cx="5930900" cy="4651658"/>
          </a:xfrm>
          <a:prstGeom prst="rect">
            <a:avLst/>
          </a:prstGeom>
          <a:noFill/>
        </p:spPr>
        <p:txBody>
          <a:bodyPr wrap="square">
            <a:spAutoFit/>
          </a:bodyPr>
          <a:lstStyle/>
          <a:p>
            <a:pPr algn="just">
              <a:lnSpc>
                <a:spcPct val="150000"/>
              </a:lnSpc>
            </a:pPr>
            <a:r>
              <a:rPr lang="en-US" altLang="zh-CN" sz="2000" dirty="0"/>
              <a:t>As shown in the figure , a two-layer bidirectional LSTM model was established in the experiment, with 256+256 neurons, 256+3 neurons in the full connection layer, 0.3 abandonment rate in the Dropout layer, and 8 batches of training</a:t>
            </a:r>
          </a:p>
          <a:p>
            <a:pPr marL="342900" indent="-342900" algn="just">
              <a:lnSpc>
                <a:spcPct val="150000"/>
              </a:lnSpc>
              <a:buFont typeface="Arial" panose="020B0604020202020204" pitchFamily="34" charset="0"/>
              <a:buChar char="•"/>
            </a:pPr>
            <a:endParaRPr lang="en-US" altLang="zh-CN" sz="2000" dirty="0"/>
          </a:p>
          <a:p>
            <a:pPr marL="342900" indent="-342900" algn="just">
              <a:lnSpc>
                <a:spcPct val="150000"/>
              </a:lnSpc>
              <a:buFont typeface="Arial" panose="020B0604020202020204" pitchFamily="34" charset="0"/>
              <a:buChar char="•"/>
            </a:pPr>
            <a:endParaRPr lang="en-US" altLang="zh-CN" sz="2000" dirty="0"/>
          </a:p>
          <a:p>
            <a:pPr marL="342900" indent="-342900" algn="just">
              <a:lnSpc>
                <a:spcPct val="150000"/>
              </a:lnSpc>
              <a:buFont typeface="Arial" panose="020B0604020202020204" pitchFamily="34" charset="0"/>
              <a:buChar char="•"/>
            </a:pPr>
            <a:endParaRPr lang="en-US" altLang="zh-CN" sz="2000" dirty="0"/>
          </a:p>
          <a:p>
            <a:pPr marL="342900" indent="-342900" algn="just">
              <a:lnSpc>
                <a:spcPct val="150000"/>
              </a:lnSpc>
              <a:buFont typeface="Arial" panose="020B0604020202020204" pitchFamily="34" charset="0"/>
              <a:buChar char="•"/>
            </a:pPr>
            <a:endParaRPr lang="en-US" altLang="zh-CN" sz="2000" dirty="0"/>
          </a:p>
          <a:p>
            <a:pPr marL="342900" indent="-342900" algn="just">
              <a:lnSpc>
                <a:spcPct val="150000"/>
              </a:lnSpc>
              <a:buFont typeface="Arial" panose="020B0604020202020204" pitchFamily="34" charset="0"/>
              <a:buChar char="•"/>
            </a:pPr>
            <a:endParaRPr lang="en-US" altLang="zh-CN" sz="2000" dirty="0"/>
          </a:p>
        </p:txBody>
      </p:sp>
      <p:pic>
        <p:nvPicPr>
          <p:cNvPr id="8" name="图片 7">
            <a:extLst>
              <a:ext uri="{FF2B5EF4-FFF2-40B4-BE49-F238E27FC236}">
                <a16:creationId xmlns:a16="http://schemas.microsoft.com/office/drawing/2014/main" id="{A2D23EFC-D6D6-4223-8C90-C1A58B4B0864}"/>
              </a:ext>
            </a:extLst>
          </p:cNvPr>
          <p:cNvPicPr>
            <a:picLocks noChangeAspect="1"/>
          </p:cNvPicPr>
          <p:nvPr/>
        </p:nvPicPr>
        <p:blipFill>
          <a:blip r:embed="rId3"/>
          <a:stretch>
            <a:fillRect/>
          </a:stretch>
        </p:blipFill>
        <p:spPr>
          <a:xfrm>
            <a:off x="3368534" y="1009525"/>
            <a:ext cx="6448565" cy="5720381"/>
          </a:xfrm>
          <a:prstGeom prst="rect">
            <a:avLst/>
          </a:prstGeom>
        </p:spPr>
      </p:pic>
    </p:spTree>
    <p:extLst>
      <p:ext uri="{BB962C8B-B14F-4D97-AF65-F5344CB8AC3E}">
        <p14:creationId xmlns:p14="http://schemas.microsoft.com/office/powerpoint/2010/main" val="4033045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a:off x="4218305" y="279400"/>
            <a:ext cx="3754755" cy="829945"/>
          </a:xfrm>
          <a:prstGeom prst="rect">
            <a:avLst/>
          </a:prstGeom>
        </p:spPr>
        <p:txBody>
          <a:bodyPr wrap="square">
            <a:spAutoFit/>
          </a:bodyPr>
          <a:lstStyle/>
          <a:p>
            <a:pPr algn="ctr"/>
            <a:r>
              <a:rPr lang="en-US" altLang="zh-CN" sz="4800" b="1" dirty="0">
                <a:latin typeface="Times New Roman" panose="02020603050405020304" charset="0"/>
                <a:cs typeface="Times New Roman" panose="02020603050405020304" charset="0"/>
              </a:rPr>
              <a:t>CONTENT</a:t>
            </a:r>
          </a:p>
        </p:txBody>
      </p:sp>
      <p:sp>
        <p:nvSpPr>
          <p:cNvPr id="19" name="文本框 18"/>
          <p:cNvSpPr txBox="1"/>
          <p:nvPr/>
        </p:nvSpPr>
        <p:spPr>
          <a:xfrm>
            <a:off x="1137285" y="5003165"/>
            <a:ext cx="1958975" cy="410845"/>
          </a:xfrm>
          <a:prstGeom prst="rect">
            <a:avLst/>
          </a:prstGeom>
          <a:noFill/>
        </p:spPr>
        <p:txBody>
          <a:bodyPr wrap="square" rtlCol="0">
            <a:spAutoFit/>
          </a:bodyPr>
          <a:lstStyle/>
          <a:p>
            <a:pPr lvl="0" algn="ctr" defTabSz="609600">
              <a:lnSpc>
                <a:spcPct val="130000"/>
              </a:lnSpc>
              <a:buClrTx/>
              <a:buSzTx/>
              <a:buFontTx/>
              <a:buNone/>
            </a:pPr>
            <a:r>
              <a:rPr lang="zh-CN" altLang="en-US" sz="1600" b="1" dirty="0">
                <a:latin typeface="+mj-lt"/>
                <a:ea typeface="微软雅黑" panose="020B0503020204020204" charset="-122"/>
                <a:sym typeface="+mn-ea"/>
              </a:rPr>
              <a:t>PART FOUR</a:t>
            </a:r>
          </a:p>
        </p:txBody>
      </p:sp>
      <p:sp>
        <p:nvSpPr>
          <p:cNvPr id="20" name="文本框 19"/>
          <p:cNvSpPr txBox="1"/>
          <p:nvPr/>
        </p:nvSpPr>
        <p:spPr>
          <a:xfrm>
            <a:off x="5925297" y="5003112"/>
            <a:ext cx="1214679" cy="410845"/>
          </a:xfrm>
          <a:prstGeom prst="rect">
            <a:avLst/>
          </a:prstGeom>
          <a:noFill/>
        </p:spPr>
        <p:txBody>
          <a:bodyPr wrap="square" rtlCol="0">
            <a:spAutoFit/>
          </a:bodyPr>
          <a:lstStyle/>
          <a:p>
            <a:pPr algn="ctr" defTabSz="609600">
              <a:lnSpc>
                <a:spcPct val="130000"/>
              </a:lnSpc>
            </a:pPr>
            <a:r>
              <a:rPr lang="en-US" altLang="zh-CN" sz="1600" b="1" dirty="0">
                <a:latin typeface="+mj-lt"/>
                <a:ea typeface="微软雅黑" panose="020B0503020204020204" charset="-122"/>
              </a:rPr>
              <a:t>PART F</a:t>
            </a:r>
            <a:r>
              <a:rPr lang="zh-CN" altLang="en-US" sz="1600" b="1" dirty="0">
                <a:latin typeface="+mj-lt"/>
                <a:ea typeface="微软雅黑" panose="020B0503020204020204" charset="-122"/>
              </a:rPr>
              <a:t>IVE</a:t>
            </a:r>
          </a:p>
        </p:txBody>
      </p:sp>
      <p:sp>
        <p:nvSpPr>
          <p:cNvPr id="25" name="文本框 24"/>
          <p:cNvSpPr txBox="1"/>
          <p:nvPr/>
        </p:nvSpPr>
        <p:spPr>
          <a:xfrm>
            <a:off x="-76835" y="3664585"/>
            <a:ext cx="4382135" cy="774764"/>
          </a:xfrm>
          <a:prstGeom prst="rect">
            <a:avLst/>
          </a:prstGeom>
          <a:noFill/>
        </p:spPr>
        <p:txBody>
          <a:bodyPr wrap="square" rtlCol="0">
            <a:spAutoFit/>
          </a:bodyPr>
          <a:lstStyle/>
          <a:p>
            <a:pPr algn="ctr" defTabSz="609600">
              <a:lnSpc>
                <a:spcPct val="130000"/>
              </a:lnSpc>
            </a:pPr>
            <a:r>
              <a:rPr lang="en-US" altLang="zh-CN" sz="1800" b="1" dirty="0">
                <a:latin typeface="+mj-lt"/>
                <a:ea typeface="微软雅黑" panose="020B0503020204020204" charset="-122"/>
              </a:rPr>
              <a:t>Data cleaning and preprocessing</a:t>
            </a:r>
          </a:p>
          <a:p>
            <a:pPr algn="ctr" defTabSz="609600">
              <a:lnSpc>
                <a:spcPct val="130000"/>
              </a:lnSpc>
            </a:pPr>
            <a:endParaRPr lang="zh-CN" altLang="en-US" sz="1800" b="1" dirty="0">
              <a:latin typeface="+mj-lt"/>
              <a:ea typeface="微软雅黑" panose="020B0503020204020204" charset="-122"/>
            </a:endParaRPr>
          </a:p>
        </p:txBody>
      </p:sp>
      <p:sp>
        <p:nvSpPr>
          <p:cNvPr id="26" name="文本框 25"/>
          <p:cNvSpPr txBox="1"/>
          <p:nvPr/>
        </p:nvSpPr>
        <p:spPr>
          <a:xfrm>
            <a:off x="3940175" y="3664585"/>
            <a:ext cx="5185410" cy="810260"/>
          </a:xfrm>
          <a:prstGeom prst="rect">
            <a:avLst/>
          </a:prstGeom>
          <a:noFill/>
        </p:spPr>
        <p:txBody>
          <a:bodyPr wrap="square" rtlCol="0">
            <a:spAutoFit/>
          </a:bodyPr>
          <a:lstStyle/>
          <a:p>
            <a:pPr algn="ctr" defTabSz="609600">
              <a:lnSpc>
                <a:spcPct val="130000"/>
              </a:lnSpc>
            </a:pPr>
            <a:r>
              <a:rPr lang="zh-CN" altLang="en-US" sz="1800" b="1" dirty="0">
                <a:latin typeface="+mj-lt"/>
                <a:ea typeface="微软雅黑" panose="020B0503020204020204" charset="-122"/>
              </a:rPr>
              <a:t>Sentiment </a:t>
            </a:r>
            <a:r>
              <a:rPr lang="en-US" altLang="zh-CN" sz="1800" b="1" dirty="0">
                <a:latin typeface="+mj-lt"/>
                <a:ea typeface="微软雅黑" panose="020B0503020204020204" charset="-122"/>
              </a:rPr>
              <a:t>Index construction &amp; Quantitative strategy construction and evaluation</a:t>
            </a:r>
          </a:p>
        </p:txBody>
      </p:sp>
      <p:grpSp>
        <p:nvGrpSpPr>
          <p:cNvPr id="4" name="组合 3"/>
          <p:cNvGrpSpPr/>
          <p:nvPr/>
        </p:nvGrpSpPr>
        <p:grpSpPr>
          <a:xfrm>
            <a:off x="824230" y="1810385"/>
            <a:ext cx="2584450" cy="1395730"/>
            <a:chOff x="298" y="2831"/>
            <a:chExt cx="4070" cy="2198"/>
          </a:xfrm>
        </p:grpSpPr>
        <p:sp>
          <p:nvSpPr>
            <p:cNvPr id="16" name="文本框 15"/>
            <p:cNvSpPr txBox="1"/>
            <p:nvPr/>
          </p:nvSpPr>
          <p:spPr>
            <a:xfrm>
              <a:off x="1042" y="4000"/>
              <a:ext cx="2301" cy="647"/>
            </a:xfrm>
            <a:prstGeom prst="rect">
              <a:avLst/>
            </a:prstGeom>
            <a:noFill/>
          </p:spPr>
          <p:txBody>
            <a:bodyPr wrap="square" rtlCol="0">
              <a:spAutoFit/>
            </a:bodyPr>
            <a:lstStyle/>
            <a:p>
              <a:pPr algn="ctr" defTabSz="609600">
                <a:lnSpc>
                  <a:spcPct val="130000"/>
                </a:lnSpc>
              </a:pPr>
              <a:r>
                <a:rPr lang="zh-CN" altLang="en-US" sz="1600" b="1" dirty="0">
                  <a:latin typeface="+mj-lt"/>
                  <a:ea typeface="微软雅黑" panose="020B0503020204020204" charset="-122"/>
                </a:rPr>
                <a:t>PART ONE</a:t>
              </a:r>
            </a:p>
          </p:txBody>
        </p:sp>
        <p:sp>
          <p:nvSpPr>
            <p:cNvPr id="22" name="文本框 21"/>
            <p:cNvSpPr txBox="1"/>
            <p:nvPr/>
          </p:nvSpPr>
          <p:spPr>
            <a:xfrm>
              <a:off x="298" y="2831"/>
              <a:ext cx="4070" cy="1276"/>
            </a:xfrm>
            <a:prstGeom prst="rect">
              <a:avLst/>
            </a:prstGeom>
            <a:noFill/>
          </p:spPr>
          <p:txBody>
            <a:bodyPr wrap="square" rtlCol="0">
              <a:spAutoFit/>
            </a:bodyPr>
            <a:lstStyle/>
            <a:p>
              <a:pPr algn="ctr" defTabSz="609600">
                <a:lnSpc>
                  <a:spcPct val="130000"/>
                </a:lnSpc>
              </a:pPr>
              <a:r>
                <a:rPr lang="zh-CN" altLang="en-US" b="1" dirty="0">
                  <a:latin typeface="+mj-lt"/>
                  <a:ea typeface="微软雅黑" panose="020B0503020204020204" charset="-122"/>
                </a:rPr>
                <a:t>Research theme and significance</a:t>
              </a:r>
            </a:p>
          </p:txBody>
        </p:sp>
        <p:sp>
          <p:nvSpPr>
            <p:cNvPr id="30" name="矩形 29"/>
            <p:cNvSpPr/>
            <p:nvPr/>
          </p:nvSpPr>
          <p:spPr>
            <a:xfrm>
              <a:off x="902" y="4825"/>
              <a:ext cx="2580" cy="204"/>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grpSp>
        <p:nvGrpSpPr>
          <p:cNvPr id="3" name="组合 2"/>
          <p:cNvGrpSpPr/>
          <p:nvPr/>
        </p:nvGrpSpPr>
        <p:grpSpPr>
          <a:xfrm>
            <a:off x="4593590" y="1810385"/>
            <a:ext cx="3003550" cy="1379782"/>
            <a:chOff x="3882" y="2849"/>
            <a:chExt cx="4730" cy="2173"/>
          </a:xfrm>
        </p:grpSpPr>
        <p:sp>
          <p:nvSpPr>
            <p:cNvPr id="17" name="文本框 16"/>
            <p:cNvSpPr txBox="1"/>
            <p:nvPr/>
          </p:nvSpPr>
          <p:spPr>
            <a:xfrm>
              <a:off x="5295" y="4125"/>
              <a:ext cx="2499" cy="647"/>
            </a:xfrm>
            <a:prstGeom prst="rect">
              <a:avLst/>
            </a:prstGeom>
            <a:noFill/>
          </p:spPr>
          <p:txBody>
            <a:bodyPr wrap="square" rtlCol="0">
              <a:spAutoFit/>
            </a:bodyPr>
            <a:lstStyle/>
            <a:p>
              <a:pPr algn="ctr" defTabSz="609600">
                <a:lnSpc>
                  <a:spcPct val="130000"/>
                </a:lnSpc>
              </a:pPr>
              <a:r>
                <a:rPr lang="zh-CN" altLang="en-US" sz="1600" b="1" dirty="0">
                  <a:latin typeface="+mj-lt"/>
                  <a:ea typeface="微软雅黑" panose="020B0503020204020204" charset="-122"/>
                </a:rPr>
                <a:t>PART TWO</a:t>
              </a:r>
              <a:endParaRPr lang="zh-CN" altLang="en-US" dirty="0">
                <a:latin typeface="+mj-lt"/>
                <a:ea typeface="微软雅黑" panose="020B0503020204020204" charset="-122"/>
              </a:endParaRPr>
            </a:p>
          </p:txBody>
        </p:sp>
        <p:sp>
          <p:nvSpPr>
            <p:cNvPr id="23" name="文本框 22"/>
            <p:cNvSpPr txBox="1"/>
            <p:nvPr/>
          </p:nvSpPr>
          <p:spPr>
            <a:xfrm>
              <a:off x="3882" y="2849"/>
              <a:ext cx="4730" cy="1276"/>
            </a:xfrm>
            <a:prstGeom prst="rect">
              <a:avLst/>
            </a:prstGeom>
            <a:noFill/>
          </p:spPr>
          <p:txBody>
            <a:bodyPr wrap="square" rtlCol="0">
              <a:spAutoFit/>
            </a:bodyPr>
            <a:lstStyle/>
            <a:p>
              <a:pPr algn="ctr" defTabSz="609600">
                <a:lnSpc>
                  <a:spcPct val="130000"/>
                </a:lnSpc>
              </a:pPr>
              <a:r>
                <a:rPr lang="zh-CN" altLang="en-US" b="1" dirty="0">
                  <a:latin typeface="+mj-lt"/>
                  <a:ea typeface="微软雅黑" panose="020B0503020204020204" charset="-122"/>
                </a:rPr>
                <a:t>Theoretical basis and related literature review</a:t>
              </a:r>
            </a:p>
          </p:txBody>
        </p:sp>
        <p:sp>
          <p:nvSpPr>
            <p:cNvPr id="31" name="矩形 30"/>
            <p:cNvSpPr/>
            <p:nvPr/>
          </p:nvSpPr>
          <p:spPr>
            <a:xfrm>
              <a:off x="5255" y="4843"/>
              <a:ext cx="2580" cy="178"/>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grpSp>
        <p:nvGrpSpPr>
          <p:cNvPr id="9" name="组合 8"/>
          <p:cNvGrpSpPr/>
          <p:nvPr/>
        </p:nvGrpSpPr>
        <p:grpSpPr>
          <a:xfrm>
            <a:off x="8487410" y="1810385"/>
            <a:ext cx="3704590" cy="1368352"/>
            <a:chOff x="12415" y="2868"/>
            <a:chExt cx="5834" cy="2155"/>
          </a:xfrm>
        </p:grpSpPr>
        <p:sp>
          <p:nvSpPr>
            <p:cNvPr id="24" name="文本框 23"/>
            <p:cNvSpPr txBox="1"/>
            <p:nvPr/>
          </p:nvSpPr>
          <p:spPr>
            <a:xfrm>
              <a:off x="12415" y="2868"/>
              <a:ext cx="5834" cy="1276"/>
            </a:xfrm>
            <a:prstGeom prst="rect">
              <a:avLst/>
            </a:prstGeom>
            <a:noFill/>
          </p:spPr>
          <p:txBody>
            <a:bodyPr wrap="square" rtlCol="0">
              <a:spAutoFit/>
            </a:bodyPr>
            <a:lstStyle/>
            <a:p>
              <a:pPr algn="ctr" defTabSz="609600">
                <a:lnSpc>
                  <a:spcPct val="130000"/>
                </a:lnSpc>
              </a:pPr>
              <a:r>
                <a:rPr lang="zh-CN" altLang="en-US" b="1" dirty="0">
                  <a:latin typeface="+mj-lt"/>
                  <a:ea typeface="微软雅黑" panose="020B0503020204020204" charset="-122"/>
                </a:rPr>
                <a:t>Web crawler technology crawls stock forum text information</a:t>
              </a:r>
            </a:p>
          </p:txBody>
        </p:sp>
        <p:grpSp>
          <p:nvGrpSpPr>
            <p:cNvPr id="2" name="组合 1"/>
            <p:cNvGrpSpPr/>
            <p:nvPr/>
          </p:nvGrpSpPr>
          <p:grpSpPr>
            <a:xfrm>
              <a:off x="14333" y="4144"/>
              <a:ext cx="2696" cy="879"/>
              <a:chOff x="10490" y="4144"/>
              <a:chExt cx="2696" cy="879"/>
            </a:xfrm>
          </p:grpSpPr>
          <p:sp>
            <p:nvSpPr>
              <p:cNvPr id="18" name="文本框 17"/>
              <p:cNvSpPr txBox="1"/>
              <p:nvPr/>
            </p:nvSpPr>
            <p:spPr>
              <a:xfrm>
                <a:off x="10490" y="4144"/>
                <a:ext cx="2696" cy="647"/>
              </a:xfrm>
              <a:prstGeom prst="rect">
                <a:avLst/>
              </a:prstGeom>
              <a:noFill/>
            </p:spPr>
            <p:txBody>
              <a:bodyPr wrap="square" rtlCol="0">
                <a:spAutoFit/>
              </a:bodyPr>
              <a:lstStyle/>
              <a:p>
                <a:pPr algn="ctr" defTabSz="609600">
                  <a:lnSpc>
                    <a:spcPct val="130000"/>
                  </a:lnSpc>
                </a:pPr>
                <a:r>
                  <a:rPr lang="zh-CN" altLang="en-US" sz="1600" b="1" dirty="0">
                    <a:latin typeface="+mj-lt"/>
                    <a:ea typeface="微软雅黑" panose="020B0503020204020204" charset="-122"/>
                  </a:rPr>
                  <a:t>PART THREE</a:t>
                </a:r>
                <a:endParaRPr lang="zh-CN" altLang="en-US" dirty="0">
                  <a:latin typeface="+mj-lt"/>
                  <a:ea typeface="微软雅黑" panose="020B0503020204020204" charset="-122"/>
                </a:endParaRPr>
              </a:p>
            </p:txBody>
          </p:sp>
          <p:sp>
            <p:nvSpPr>
              <p:cNvPr id="32" name="矩形 31"/>
              <p:cNvSpPr/>
              <p:nvPr/>
            </p:nvSpPr>
            <p:spPr>
              <a:xfrm>
                <a:off x="10548" y="4844"/>
                <a:ext cx="2580" cy="178"/>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grpSp>
      <p:sp>
        <p:nvSpPr>
          <p:cNvPr id="33" name="矩形 32"/>
          <p:cNvSpPr/>
          <p:nvPr/>
        </p:nvSpPr>
        <p:spPr>
          <a:xfrm>
            <a:off x="1295472" y="5593331"/>
            <a:ext cx="1638300" cy="113341"/>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nvGrpSpPr>
          <p:cNvPr id="7" name="组合 6">
            <a:extLst>
              <a:ext uri="{FF2B5EF4-FFF2-40B4-BE49-F238E27FC236}">
                <a16:creationId xmlns:a16="http://schemas.microsoft.com/office/drawing/2014/main" id="{9D319D4C-4816-4581-B286-FB03EE0F1ACC}"/>
              </a:ext>
            </a:extLst>
          </p:cNvPr>
          <p:cNvGrpSpPr/>
          <p:nvPr/>
        </p:nvGrpSpPr>
        <p:grpSpPr>
          <a:xfrm>
            <a:off x="9970212" y="3744845"/>
            <a:ext cx="1751798" cy="1961827"/>
            <a:chOff x="9970212" y="3744845"/>
            <a:chExt cx="1751798" cy="1961827"/>
          </a:xfrm>
        </p:grpSpPr>
        <p:sp>
          <p:nvSpPr>
            <p:cNvPr id="21" name="文本框 20"/>
            <p:cNvSpPr txBox="1"/>
            <p:nvPr/>
          </p:nvSpPr>
          <p:spPr>
            <a:xfrm>
              <a:off x="10196226" y="5003112"/>
              <a:ext cx="1221273" cy="410845"/>
            </a:xfrm>
            <a:prstGeom prst="rect">
              <a:avLst/>
            </a:prstGeom>
            <a:noFill/>
          </p:spPr>
          <p:txBody>
            <a:bodyPr wrap="square" rtlCol="0">
              <a:spAutoFit/>
            </a:bodyPr>
            <a:lstStyle/>
            <a:p>
              <a:pPr algn="ctr" defTabSz="609600">
                <a:lnSpc>
                  <a:spcPct val="130000"/>
                </a:lnSpc>
              </a:pPr>
              <a:r>
                <a:rPr lang="en-US" altLang="zh-CN" sz="1600" b="1" dirty="0">
                  <a:latin typeface="+mj-lt"/>
                  <a:ea typeface="微软雅黑" panose="020B0503020204020204" charset="-122"/>
                </a:rPr>
                <a:t>PART SIX</a:t>
              </a:r>
            </a:p>
          </p:txBody>
        </p:sp>
        <p:sp>
          <p:nvSpPr>
            <p:cNvPr id="27" name="文本框 26"/>
            <p:cNvSpPr txBox="1"/>
            <p:nvPr/>
          </p:nvSpPr>
          <p:spPr>
            <a:xfrm>
              <a:off x="9970212" y="3744845"/>
              <a:ext cx="1751798" cy="450850"/>
            </a:xfrm>
            <a:prstGeom prst="rect">
              <a:avLst/>
            </a:prstGeom>
            <a:noFill/>
          </p:spPr>
          <p:txBody>
            <a:bodyPr wrap="square" rtlCol="0">
              <a:spAutoFit/>
            </a:bodyPr>
            <a:lstStyle/>
            <a:p>
              <a:pPr algn="ctr" defTabSz="609600">
                <a:lnSpc>
                  <a:spcPct val="130000"/>
                </a:lnSpc>
              </a:pPr>
              <a:r>
                <a:rPr lang="en-US" altLang="zh-CN" b="1" dirty="0">
                  <a:latin typeface="+mj-lt"/>
                  <a:ea typeface="微软雅黑" panose="020B0503020204020204" charset="-122"/>
                </a:rPr>
                <a:t>Summary</a:t>
              </a:r>
            </a:p>
          </p:txBody>
        </p:sp>
        <p:sp>
          <p:nvSpPr>
            <p:cNvPr id="35" name="矩形 34"/>
            <p:cNvSpPr/>
            <p:nvPr/>
          </p:nvSpPr>
          <p:spPr>
            <a:xfrm>
              <a:off x="10027195" y="5593331"/>
              <a:ext cx="1638300" cy="113341"/>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grpSp>
        <p:nvGrpSpPr>
          <p:cNvPr id="6" name="组合 5">
            <a:extLst>
              <a:ext uri="{FF2B5EF4-FFF2-40B4-BE49-F238E27FC236}">
                <a16:creationId xmlns:a16="http://schemas.microsoft.com/office/drawing/2014/main" id="{BDF032ED-EFC0-40DC-9A16-0BC4BEC92D92}"/>
              </a:ext>
            </a:extLst>
          </p:cNvPr>
          <p:cNvGrpSpPr/>
          <p:nvPr/>
        </p:nvGrpSpPr>
        <p:grpSpPr>
          <a:xfrm>
            <a:off x="3940175" y="3656838"/>
            <a:ext cx="5185410" cy="2049834"/>
            <a:chOff x="3940175" y="3656838"/>
            <a:chExt cx="5185410" cy="2049834"/>
          </a:xfrm>
        </p:grpSpPr>
        <p:sp>
          <p:nvSpPr>
            <p:cNvPr id="34" name="矩形 33"/>
            <p:cNvSpPr/>
            <p:nvPr/>
          </p:nvSpPr>
          <p:spPr>
            <a:xfrm>
              <a:off x="5713721" y="5593331"/>
              <a:ext cx="1638300" cy="113341"/>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8" name="文本框 27">
              <a:extLst>
                <a:ext uri="{FF2B5EF4-FFF2-40B4-BE49-F238E27FC236}">
                  <a16:creationId xmlns:a16="http://schemas.microsoft.com/office/drawing/2014/main" id="{D0D1E8D2-BFED-4D47-A5C1-2CBC5012A72B}"/>
                </a:ext>
              </a:extLst>
            </p:cNvPr>
            <p:cNvSpPr txBox="1"/>
            <p:nvPr/>
          </p:nvSpPr>
          <p:spPr>
            <a:xfrm>
              <a:off x="5925297" y="4995365"/>
              <a:ext cx="1214679" cy="410845"/>
            </a:xfrm>
            <a:prstGeom prst="rect">
              <a:avLst/>
            </a:prstGeom>
            <a:noFill/>
          </p:spPr>
          <p:txBody>
            <a:bodyPr wrap="square" rtlCol="0">
              <a:spAutoFit/>
            </a:bodyPr>
            <a:lstStyle/>
            <a:p>
              <a:pPr algn="ctr" defTabSz="609600">
                <a:lnSpc>
                  <a:spcPct val="130000"/>
                </a:lnSpc>
              </a:pPr>
              <a:r>
                <a:rPr lang="en-US" altLang="zh-CN" sz="1600" b="1" dirty="0">
                  <a:latin typeface="+mj-lt"/>
                  <a:ea typeface="微软雅黑" panose="020B0503020204020204" charset="-122"/>
                </a:rPr>
                <a:t>PART F</a:t>
              </a:r>
              <a:r>
                <a:rPr lang="zh-CN" altLang="en-US" sz="1600" b="1" dirty="0">
                  <a:latin typeface="+mj-lt"/>
                  <a:ea typeface="微软雅黑" panose="020B0503020204020204" charset="-122"/>
                </a:rPr>
                <a:t>IVE</a:t>
              </a:r>
            </a:p>
          </p:txBody>
        </p:sp>
        <p:sp>
          <p:nvSpPr>
            <p:cNvPr id="29" name="文本框 28">
              <a:extLst>
                <a:ext uri="{FF2B5EF4-FFF2-40B4-BE49-F238E27FC236}">
                  <a16:creationId xmlns:a16="http://schemas.microsoft.com/office/drawing/2014/main" id="{77F1A4BB-99B1-4ED7-A945-932F722BC6EA}"/>
                </a:ext>
              </a:extLst>
            </p:cNvPr>
            <p:cNvSpPr txBox="1"/>
            <p:nvPr/>
          </p:nvSpPr>
          <p:spPr>
            <a:xfrm>
              <a:off x="3940175" y="3656838"/>
              <a:ext cx="5185410" cy="810260"/>
            </a:xfrm>
            <a:prstGeom prst="rect">
              <a:avLst/>
            </a:prstGeom>
            <a:noFill/>
          </p:spPr>
          <p:txBody>
            <a:bodyPr wrap="square" rtlCol="0">
              <a:spAutoFit/>
            </a:bodyPr>
            <a:lstStyle/>
            <a:p>
              <a:pPr algn="ctr" defTabSz="609600">
                <a:lnSpc>
                  <a:spcPct val="130000"/>
                </a:lnSpc>
              </a:pPr>
              <a:r>
                <a:rPr lang="zh-CN" altLang="en-US" sz="1800" b="1" dirty="0">
                  <a:latin typeface="+mj-lt"/>
                  <a:ea typeface="微软雅黑" panose="020B0503020204020204" charset="-122"/>
                </a:rPr>
                <a:t>Sentiment </a:t>
              </a:r>
              <a:r>
                <a:rPr lang="en-US" altLang="zh-CN" sz="1800" b="1" dirty="0">
                  <a:latin typeface="+mj-lt"/>
                  <a:ea typeface="微软雅黑" panose="020B0503020204020204" charset="-122"/>
                </a:rPr>
                <a:t>Index construction &amp; Quantitative strategy construction and evaluation</a:t>
              </a: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椭圆 2"/>
          <p:cNvSpPr/>
          <p:nvPr/>
        </p:nvSpPr>
        <p:spPr>
          <a:xfrm>
            <a:off x="6427529" y="154014"/>
            <a:ext cx="130917" cy="113341"/>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4400"/>
          </a:p>
        </p:txBody>
      </p:sp>
      <p:sp>
        <p:nvSpPr>
          <p:cNvPr id="18" name="矩形 17"/>
          <p:cNvSpPr/>
          <p:nvPr/>
        </p:nvSpPr>
        <p:spPr>
          <a:xfrm>
            <a:off x="0" y="677234"/>
            <a:ext cx="9255243" cy="418191"/>
          </a:xfrm>
          <a:prstGeom prst="rect">
            <a:avLst/>
          </a:prstGeom>
        </p:spPr>
        <p:txBody>
          <a:bodyPr wrap="square">
            <a:spAutoFit/>
          </a:bodyPr>
          <a:lstStyle/>
          <a:p>
            <a:pPr>
              <a:lnSpc>
                <a:spcPct val="150000"/>
              </a:lnSpc>
            </a:pPr>
            <a:r>
              <a:rPr lang="en-US" altLang="zh-CN" sz="1600" b="1" dirty="0">
                <a:solidFill>
                  <a:srgbClr val="C00000"/>
                </a:solidFill>
                <a:latin typeface="微软雅黑" panose="020B0503020204020204" charset="-122"/>
                <a:ea typeface="微软雅黑" panose="020B0503020204020204" charset="-122"/>
              </a:rPr>
              <a:t>Results: </a:t>
            </a:r>
          </a:p>
        </p:txBody>
      </p:sp>
      <p:sp>
        <p:nvSpPr>
          <p:cNvPr id="6" name="矩形 5">
            <a:extLst>
              <a:ext uri="{FF2B5EF4-FFF2-40B4-BE49-F238E27FC236}">
                <a16:creationId xmlns:a16="http://schemas.microsoft.com/office/drawing/2014/main" id="{DC099849-946B-4354-9E22-42BD95DBC905}"/>
              </a:ext>
            </a:extLst>
          </p:cNvPr>
          <p:cNvSpPr/>
          <p:nvPr/>
        </p:nvSpPr>
        <p:spPr>
          <a:xfrm>
            <a:off x="-1" y="194081"/>
            <a:ext cx="12014792" cy="369332"/>
          </a:xfrm>
          <a:prstGeom prst="rect">
            <a:avLst/>
          </a:prstGeom>
        </p:spPr>
        <p:txBody>
          <a:bodyPr wrap="square">
            <a:spAutoFit/>
          </a:bodyPr>
          <a:lstStyle/>
          <a:p>
            <a:r>
              <a:rPr lang="en-US" altLang="zh-CN" b="1" dirty="0"/>
              <a:t>Sentiment Analysis based on Deep —— Bi-LSTM</a:t>
            </a:r>
            <a:endParaRPr lang="zh-CN" altLang="en-US" b="1" dirty="0"/>
          </a:p>
        </p:txBody>
      </p:sp>
      <p:sp>
        <p:nvSpPr>
          <p:cNvPr id="10" name="文本框 9">
            <a:extLst>
              <a:ext uri="{FF2B5EF4-FFF2-40B4-BE49-F238E27FC236}">
                <a16:creationId xmlns:a16="http://schemas.microsoft.com/office/drawing/2014/main" id="{5BBC5964-7BAF-4510-A3A1-61B5E86D3A02}"/>
              </a:ext>
            </a:extLst>
          </p:cNvPr>
          <p:cNvSpPr txBox="1"/>
          <p:nvPr/>
        </p:nvSpPr>
        <p:spPr>
          <a:xfrm>
            <a:off x="127000" y="3875166"/>
            <a:ext cx="10470896" cy="4611199"/>
          </a:xfrm>
          <a:prstGeom prst="rect">
            <a:avLst/>
          </a:prstGeom>
          <a:noFill/>
        </p:spPr>
        <p:txBody>
          <a:bodyPr wrap="square">
            <a:spAutoFit/>
          </a:bodyPr>
          <a:lstStyle/>
          <a:p>
            <a:pPr algn="just">
              <a:lnSpc>
                <a:spcPct val="150000"/>
              </a:lnSpc>
            </a:pPr>
            <a:r>
              <a:rPr lang="en-US" altLang="zh-CN" dirty="0"/>
              <a:t>By above knowable, the precision of sentiment classification model test set based on deep neural network algorithm has been improved obviously. The precision of the model based on parameter trimming is the highest, which is 60.3%, but also not good enough. </a:t>
            </a:r>
          </a:p>
          <a:p>
            <a:pPr algn="just">
              <a:lnSpc>
                <a:spcPct val="150000"/>
              </a:lnSpc>
            </a:pPr>
            <a:r>
              <a:rPr lang="en-US" altLang="zh-CN" dirty="0"/>
              <a:t>Think about the reason, despite of the model problem, we think the biggest problem is due to the artificial label too </a:t>
            </a:r>
            <a:r>
              <a:rPr lang="en-US" altLang="zh-CN" b="1" dirty="0"/>
              <a:t>time-consuming</a:t>
            </a:r>
            <a:r>
              <a:rPr lang="en-US" altLang="zh-CN" dirty="0"/>
              <a:t>, we only label the 4000 data group. At the same time, the process of </a:t>
            </a:r>
            <a:r>
              <a:rPr lang="en-US" altLang="zh-CN" b="1" dirty="0"/>
              <a:t>artificial label </a:t>
            </a:r>
            <a:r>
              <a:rPr lang="en-US" altLang="zh-CN" dirty="0"/>
              <a:t>has the </a:t>
            </a:r>
            <a:r>
              <a:rPr lang="en-US" altLang="zh-CN" b="1" dirty="0"/>
              <a:t>subjective</a:t>
            </a:r>
            <a:r>
              <a:rPr lang="en-US" altLang="zh-CN" dirty="0"/>
              <a:t> color, so the depth of the advantage of neural network model can not fully revealed.</a:t>
            </a:r>
          </a:p>
          <a:p>
            <a:pPr marL="342900" indent="-342900" algn="just">
              <a:lnSpc>
                <a:spcPct val="150000"/>
              </a:lnSpc>
              <a:buFont typeface="Arial" panose="020B0604020202020204" pitchFamily="34" charset="0"/>
              <a:buChar char="•"/>
            </a:pPr>
            <a:endParaRPr lang="en-US" altLang="zh-CN" dirty="0"/>
          </a:p>
          <a:p>
            <a:pPr marL="342900" indent="-342900" algn="just">
              <a:lnSpc>
                <a:spcPct val="150000"/>
              </a:lnSpc>
              <a:buFont typeface="Arial" panose="020B0604020202020204" pitchFamily="34" charset="0"/>
              <a:buChar char="•"/>
            </a:pPr>
            <a:endParaRPr lang="en-US" altLang="zh-CN" dirty="0"/>
          </a:p>
          <a:p>
            <a:pPr marL="342900" indent="-342900" algn="just">
              <a:lnSpc>
                <a:spcPct val="150000"/>
              </a:lnSpc>
              <a:buFont typeface="Arial" panose="020B0604020202020204" pitchFamily="34" charset="0"/>
              <a:buChar char="•"/>
            </a:pPr>
            <a:endParaRPr lang="en-US" altLang="zh-CN" dirty="0"/>
          </a:p>
          <a:p>
            <a:pPr marL="342900" indent="-342900" algn="just">
              <a:lnSpc>
                <a:spcPct val="150000"/>
              </a:lnSpc>
              <a:buFont typeface="Arial" panose="020B0604020202020204" pitchFamily="34" charset="0"/>
              <a:buChar char="•"/>
            </a:pPr>
            <a:endParaRPr lang="en-US" altLang="zh-CN" dirty="0"/>
          </a:p>
        </p:txBody>
      </p:sp>
      <p:graphicFrame>
        <p:nvGraphicFramePr>
          <p:cNvPr id="2" name="表格 3">
            <a:extLst>
              <a:ext uri="{FF2B5EF4-FFF2-40B4-BE49-F238E27FC236}">
                <a16:creationId xmlns:a16="http://schemas.microsoft.com/office/drawing/2014/main" id="{D0546A6B-F4AF-4AEC-8E4B-665DE9DA5DEC}"/>
              </a:ext>
            </a:extLst>
          </p:cNvPr>
          <p:cNvGraphicFramePr>
            <a:graphicFrameLocks noGrp="1"/>
          </p:cNvGraphicFramePr>
          <p:nvPr>
            <p:extLst>
              <p:ext uri="{D42A27DB-BD31-4B8C-83A1-F6EECF244321}">
                <p14:modId xmlns:p14="http://schemas.microsoft.com/office/powerpoint/2010/main" val="4219029643"/>
              </p:ext>
            </p:extLst>
          </p:nvPr>
        </p:nvGraphicFramePr>
        <p:xfrm>
          <a:off x="127000" y="1398109"/>
          <a:ext cx="8559800" cy="2304210"/>
        </p:xfrm>
        <a:graphic>
          <a:graphicData uri="http://schemas.openxmlformats.org/drawingml/2006/table">
            <a:tbl>
              <a:tblPr firstRow="1" bandRow="1">
                <a:tableStyleId>{5C22544A-7EE6-4342-B048-85BDC9FD1C3A}</a:tableStyleId>
              </a:tblPr>
              <a:tblGrid>
                <a:gridCol w="4876800">
                  <a:extLst>
                    <a:ext uri="{9D8B030D-6E8A-4147-A177-3AD203B41FA5}">
                      <a16:colId xmlns:a16="http://schemas.microsoft.com/office/drawing/2014/main" val="1674822725"/>
                    </a:ext>
                  </a:extLst>
                </a:gridCol>
                <a:gridCol w="3683000">
                  <a:extLst>
                    <a:ext uri="{9D8B030D-6E8A-4147-A177-3AD203B41FA5}">
                      <a16:colId xmlns:a16="http://schemas.microsoft.com/office/drawing/2014/main" val="2254838597"/>
                    </a:ext>
                  </a:extLst>
                </a:gridCol>
              </a:tblGrid>
              <a:tr h="432790">
                <a:tc>
                  <a:txBody>
                    <a:bodyPr/>
                    <a:lstStyle/>
                    <a:p>
                      <a:r>
                        <a:rPr lang="en-US" altLang="zh-CN" dirty="0"/>
                        <a:t>Model</a:t>
                      </a:r>
                      <a:endParaRPr lang="zh-CN" altLang="en-US" dirty="0"/>
                    </a:p>
                  </a:txBody>
                  <a:tcPr/>
                </a:tc>
                <a:tc>
                  <a:txBody>
                    <a:bodyPr/>
                    <a:lstStyle/>
                    <a:p>
                      <a:r>
                        <a:rPr lang="en-US" altLang="zh-CN" dirty="0"/>
                        <a:t>Test set accuracy</a:t>
                      </a:r>
                      <a:endParaRPr lang="zh-CN" altLang="en-US" dirty="0"/>
                    </a:p>
                  </a:txBody>
                  <a:tcPr/>
                </a:tc>
                <a:extLst>
                  <a:ext uri="{0D108BD9-81ED-4DB2-BD59-A6C34878D82A}">
                    <a16:rowId xmlns:a16="http://schemas.microsoft.com/office/drawing/2014/main" val="1359249286"/>
                  </a:ext>
                </a:extLst>
              </a:tr>
              <a:tr h="432790">
                <a:tc>
                  <a:txBody>
                    <a:bodyPr/>
                    <a:lstStyle/>
                    <a:p>
                      <a:r>
                        <a:rPr lang="en-US" altLang="zh-CN" sz="2000" kern="1200" dirty="0">
                          <a:solidFill>
                            <a:schemeClr val="tx1"/>
                          </a:solidFill>
                          <a:latin typeface="+mn-lt"/>
                          <a:ea typeface="+mn-ea"/>
                          <a:cs typeface="+mn-cs"/>
                        </a:rPr>
                        <a:t>Word2vec initial weight training </a:t>
                      </a:r>
                      <a:endParaRPr lang="zh-CN" altLang="en-US" sz="2000" kern="1200" dirty="0">
                        <a:solidFill>
                          <a:schemeClr val="tx1"/>
                        </a:solidFill>
                        <a:latin typeface="+mn-lt"/>
                        <a:ea typeface="+mn-ea"/>
                        <a:cs typeface="+mn-cs"/>
                      </a:endParaRPr>
                    </a:p>
                  </a:txBody>
                  <a:tcPr/>
                </a:tc>
                <a:tc>
                  <a:txBody>
                    <a:bodyPr/>
                    <a:lstStyle/>
                    <a:p>
                      <a:r>
                        <a:rPr lang="en-US" altLang="zh-CN" sz="2000" kern="1200" dirty="0">
                          <a:solidFill>
                            <a:schemeClr val="tx1"/>
                          </a:solidFill>
                          <a:latin typeface="+mn-lt"/>
                          <a:ea typeface="+mn-ea"/>
                          <a:cs typeface="+mn-cs"/>
                        </a:rPr>
                        <a:t>54.9%</a:t>
                      </a:r>
                      <a:endParaRPr lang="zh-CN" altLang="en-US" sz="2000" kern="1200" dirty="0">
                        <a:solidFill>
                          <a:schemeClr val="tx1"/>
                        </a:solidFill>
                        <a:latin typeface="+mn-lt"/>
                        <a:ea typeface="+mn-ea"/>
                        <a:cs typeface="+mn-cs"/>
                      </a:endParaRPr>
                    </a:p>
                  </a:txBody>
                  <a:tcPr/>
                </a:tc>
                <a:extLst>
                  <a:ext uri="{0D108BD9-81ED-4DB2-BD59-A6C34878D82A}">
                    <a16:rowId xmlns:a16="http://schemas.microsoft.com/office/drawing/2014/main" val="1101514725"/>
                  </a:ext>
                </a:extLst>
              </a:tr>
              <a:tr h="432790">
                <a:tc>
                  <a:txBody>
                    <a:bodyPr/>
                    <a:lstStyle/>
                    <a:p>
                      <a:r>
                        <a:rPr lang="en-US" altLang="zh-CN" sz="2000" kern="1200" dirty="0">
                          <a:solidFill>
                            <a:schemeClr val="tx1"/>
                          </a:solidFill>
                          <a:latin typeface="+mn-lt"/>
                          <a:ea typeface="+mn-ea"/>
                          <a:cs typeface="+mn-cs"/>
                        </a:rPr>
                        <a:t>Direct random initial Embedding training</a:t>
                      </a:r>
                      <a:endParaRPr lang="zh-CN" altLang="en-US" sz="2000" kern="1200" dirty="0">
                        <a:solidFill>
                          <a:schemeClr val="tx1"/>
                        </a:solidFill>
                        <a:latin typeface="+mn-lt"/>
                        <a:ea typeface="+mn-ea"/>
                        <a:cs typeface="+mn-cs"/>
                      </a:endParaRPr>
                    </a:p>
                  </a:txBody>
                  <a:tcPr/>
                </a:tc>
                <a:tc>
                  <a:txBody>
                    <a:bodyPr/>
                    <a:lstStyle/>
                    <a:p>
                      <a:pPr marL="0" algn="l" defTabSz="914400" rtl="0" eaLnBrk="1" latinLnBrk="0" hangingPunct="1"/>
                      <a:r>
                        <a:rPr lang="en-US" altLang="zh-CN" sz="2000" kern="1200" dirty="0">
                          <a:solidFill>
                            <a:schemeClr val="dk1"/>
                          </a:solidFill>
                          <a:latin typeface="+mn-lt"/>
                          <a:ea typeface="+mn-ea"/>
                          <a:cs typeface="+mn-cs"/>
                        </a:rPr>
                        <a:t>57.8%</a:t>
                      </a:r>
                      <a:endParaRPr lang="zh-CN" altLang="en-US" sz="2000" kern="1200" dirty="0">
                        <a:solidFill>
                          <a:schemeClr val="dk1"/>
                        </a:solidFill>
                        <a:latin typeface="+mn-lt"/>
                        <a:ea typeface="+mn-ea"/>
                        <a:cs typeface="+mn-cs"/>
                      </a:endParaRPr>
                    </a:p>
                  </a:txBody>
                  <a:tcPr/>
                </a:tc>
                <a:extLst>
                  <a:ext uri="{0D108BD9-81ED-4DB2-BD59-A6C34878D82A}">
                    <a16:rowId xmlns:a16="http://schemas.microsoft.com/office/drawing/2014/main" val="1667907855"/>
                  </a:ext>
                </a:extLst>
              </a:tr>
              <a:tr h="43279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000" b="1" kern="1200" dirty="0">
                          <a:solidFill>
                            <a:schemeClr val="tx1"/>
                          </a:solidFill>
                          <a:latin typeface="+mn-lt"/>
                          <a:ea typeface="+mn-ea"/>
                          <a:cs typeface="+mn-cs"/>
                        </a:rPr>
                        <a:t>Word2vec initial weight training </a:t>
                      </a:r>
                      <a:endParaRPr lang="zh-CN" altLang="en-US" sz="2000" b="1" kern="1200" dirty="0">
                        <a:solidFill>
                          <a:schemeClr val="tx1"/>
                        </a:solidFill>
                        <a:latin typeface="+mn-lt"/>
                        <a:ea typeface="+mn-ea"/>
                        <a:cs typeface="+mn-cs"/>
                      </a:endParaRPr>
                    </a:p>
                    <a:p>
                      <a:pPr marL="0" algn="l" defTabSz="914400" rtl="0" eaLnBrk="1" latinLnBrk="0" hangingPunct="1"/>
                      <a:r>
                        <a:rPr lang="en-US" altLang="zh-CN" sz="2000" b="1" kern="1200" dirty="0">
                          <a:solidFill>
                            <a:schemeClr val="tx1"/>
                          </a:solidFill>
                          <a:latin typeface="+mn-lt"/>
                          <a:ea typeface="+mn-ea"/>
                          <a:cs typeface="+mn-cs"/>
                        </a:rPr>
                        <a:t>+</a:t>
                      </a:r>
                    </a:p>
                    <a:p>
                      <a:pPr marL="0" algn="l" defTabSz="914400" rtl="0" eaLnBrk="1" latinLnBrk="0" hangingPunct="1"/>
                      <a:r>
                        <a:rPr lang="en-US" altLang="zh-CN" sz="2000" b="1" kern="1200" dirty="0">
                          <a:solidFill>
                            <a:schemeClr val="tx1"/>
                          </a:solidFill>
                          <a:latin typeface="+mn-lt"/>
                          <a:ea typeface="+mn-ea"/>
                          <a:cs typeface="+mn-cs"/>
                        </a:rPr>
                        <a:t>Embedding training</a:t>
                      </a:r>
                      <a:endParaRPr lang="zh-CN" altLang="en-US" sz="2000" b="1" kern="1200" dirty="0">
                        <a:solidFill>
                          <a:schemeClr val="tx1"/>
                        </a:solidFill>
                        <a:latin typeface="+mn-lt"/>
                        <a:ea typeface="+mn-ea"/>
                        <a:cs typeface="+mn-cs"/>
                      </a:endParaRPr>
                    </a:p>
                  </a:txBody>
                  <a:tcPr/>
                </a:tc>
                <a:tc>
                  <a:txBody>
                    <a:bodyPr/>
                    <a:lstStyle/>
                    <a:p>
                      <a:pPr marL="0" algn="l" defTabSz="914400" rtl="0" eaLnBrk="1" latinLnBrk="0" hangingPunct="1"/>
                      <a:r>
                        <a:rPr lang="en-US" altLang="zh-CN" sz="2000" b="1" kern="1200" dirty="0">
                          <a:solidFill>
                            <a:schemeClr val="tx1"/>
                          </a:solidFill>
                          <a:latin typeface="+mn-lt"/>
                          <a:ea typeface="+mn-ea"/>
                          <a:cs typeface="+mn-cs"/>
                        </a:rPr>
                        <a:t>60.3%</a:t>
                      </a:r>
                      <a:endParaRPr lang="zh-CN" altLang="en-US" sz="2000" b="1" kern="1200" dirty="0">
                        <a:solidFill>
                          <a:schemeClr val="tx1"/>
                        </a:solidFill>
                        <a:latin typeface="+mn-lt"/>
                        <a:ea typeface="+mn-ea"/>
                        <a:cs typeface="+mn-cs"/>
                      </a:endParaRPr>
                    </a:p>
                  </a:txBody>
                  <a:tcPr anchor="ctr"/>
                </a:tc>
                <a:extLst>
                  <a:ext uri="{0D108BD9-81ED-4DB2-BD59-A6C34878D82A}">
                    <a16:rowId xmlns:a16="http://schemas.microsoft.com/office/drawing/2014/main" val="188185950"/>
                  </a:ext>
                </a:extLst>
              </a:tr>
            </a:tbl>
          </a:graphicData>
        </a:graphic>
      </p:graphicFrame>
    </p:spTree>
    <p:extLst>
      <p:ext uri="{BB962C8B-B14F-4D97-AF65-F5344CB8AC3E}">
        <p14:creationId xmlns:p14="http://schemas.microsoft.com/office/powerpoint/2010/main" val="17379007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8" name="组合 57">
            <a:extLst>
              <a:ext uri="{FF2B5EF4-FFF2-40B4-BE49-F238E27FC236}">
                <a16:creationId xmlns:a16="http://schemas.microsoft.com/office/drawing/2014/main" id="{6BB69F52-ED29-42DC-BC68-C855A766AE80}"/>
              </a:ext>
            </a:extLst>
          </p:cNvPr>
          <p:cNvGrpSpPr/>
          <p:nvPr/>
        </p:nvGrpSpPr>
        <p:grpSpPr>
          <a:xfrm>
            <a:off x="5505782" y="4303349"/>
            <a:ext cx="1433556" cy="509896"/>
            <a:chOff x="7652885" y="689193"/>
            <a:chExt cx="1433556" cy="509896"/>
          </a:xfrm>
        </p:grpSpPr>
        <p:grpSp>
          <p:nvGrpSpPr>
            <p:cNvPr id="59" name="组合 58">
              <a:extLst>
                <a:ext uri="{FF2B5EF4-FFF2-40B4-BE49-F238E27FC236}">
                  <a16:creationId xmlns:a16="http://schemas.microsoft.com/office/drawing/2014/main" id="{420AEA79-0E5E-4C91-9DB5-0FE260C57664}"/>
                </a:ext>
              </a:extLst>
            </p:cNvPr>
            <p:cNvGrpSpPr/>
            <p:nvPr/>
          </p:nvGrpSpPr>
          <p:grpSpPr>
            <a:xfrm>
              <a:off x="7652885" y="689193"/>
              <a:ext cx="1433556" cy="509896"/>
              <a:chOff x="888096" y="1000203"/>
              <a:chExt cx="4259825" cy="944066"/>
            </a:xfrm>
          </p:grpSpPr>
          <p:sp>
            <p:nvSpPr>
              <p:cNvPr id="61" name="矩形 60">
                <a:extLst>
                  <a:ext uri="{FF2B5EF4-FFF2-40B4-BE49-F238E27FC236}">
                    <a16:creationId xmlns:a16="http://schemas.microsoft.com/office/drawing/2014/main" id="{87B6B60C-30ED-40D4-BFFC-2BADFD774203}"/>
                  </a:ext>
                </a:extLst>
              </p:cNvPr>
              <p:cNvSpPr/>
              <p:nvPr/>
            </p:nvSpPr>
            <p:spPr>
              <a:xfrm>
                <a:off x="911225" y="1045634"/>
                <a:ext cx="4199467" cy="872066"/>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62" name="椭圆 61">
                <a:extLst>
                  <a:ext uri="{FF2B5EF4-FFF2-40B4-BE49-F238E27FC236}">
                    <a16:creationId xmlns:a16="http://schemas.microsoft.com/office/drawing/2014/main" id="{A4FE8887-6C6A-47C8-B9F6-64C80C9C3037}"/>
                  </a:ext>
                </a:extLst>
              </p:cNvPr>
              <p:cNvSpPr/>
              <p:nvPr/>
            </p:nvSpPr>
            <p:spPr>
              <a:xfrm>
                <a:off x="888096" y="1000203"/>
                <a:ext cx="72000" cy="72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63" name="椭圆 62">
                <a:extLst>
                  <a:ext uri="{FF2B5EF4-FFF2-40B4-BE49-F238E27FC236}">
                    <a16:creationId xmlns:a16="http://schemas.microsoft.com/office/drawing/2014/main" id="{EADEBD4C-8A41-4E0D-8C8F-2D2F0C97E842}"/>
                  </a:ext>
                </a:extLst>
              </p:cNvPr>
              <p:cNvSpPr/>
              <p:nvPr/>
            </p:nvSpPr>
            <p:spPr>
              <a:xfrm>
                <a:off x="888096" y="1872269"/>
                <a:ext cx="72000" cy="72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64" name="椭圆 63">
                <a:extLst>
                  <a:ext uri="{FF2B5EF4-FFF2-40B4-BE49-F238E27FC236}">
                    <a16:creationId xmlns:a16="http://schemas.microsoft.com/office/drawing/2014/main" id="{2E1DE18D-2EA7-4FC3-B5C0-18C21D897D17}"/>
                  </a:ext>
                </a:extLst>
              </p:cNvPr>
              <p:cNvSpPr/>
              <p:nvPr/>
            </p:nvSpPr>
            <p:spPr>
              <a:xfrm>
                <a:off x="5075921" y="1872269"/>
                <a:ext cx="72000" cy="72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65" name="椭圆 64">
                <a:extLst>
                  <a:ext uri="{FF2B5EF4-FFF2-40B4-BE49-F238E27FC236}">
                    <a16:creationId xmlns:a16="http://schemas.microsoft.com/office/drawing/2014/main" id="{9C08771B-2D80-4B42-A8E1-8C05E7D2532B}"/>
                  </a:ext>
                </a:extLst>
              </p:cNvPr>
              <p:cNvSpPr/>
              <p:nvPr/>
            </p:nvSpPr>
            <p:spPr>
              <a:xfrm>
                <a:off x="5074692" y="1009634"/>
                <a:ext cx="72000" cy="72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sp>
          <p:nvSpPr>
            <p:cNvPr id="60" name="矩形 59">
              <a:extLst>
                <a:ext uri="{FF2B5EF4-FFF2-40B4-BE49-F238E27FC236}">
                  <a16:creationId xmlns:a16="http://schemas.microsoft.com/office/drawing/2014/main" id="{DFF2A008-2BC5-442B-BC6D-9A7636F9088F}"/>
                </a:ext>
              </a:extLst>
            </p:cNvPr>
            <p:cNvSpPr/>
            <p:nvPr/>
          </p:nvSpPr>
          <p:spPr>
            <a:xfrm>
              <a:off x="7683528" y="773941"/>
              <a:ext cx="1188146" cy="369332"/>
            </a:xfrm>
            <a:prstGeom prst="rect">
              <a:avLst/>
            </a:prstGeom>
          </p:spPr>
          <p:txBody>
            <a:bodyPr wrap="none">
              <a:spAutoFit/>
            </a:bodyPr>
            <a:lstStyle/>
            <a:p>
              <a:r>
                <a:rPr lang="en-US" altLang="zh-CN" dirty="0"/>
                <a:t>Comment</a:t>
              </a:r>
              <a:endParaRPr lang="zh-CN" altLang="en-US" dirty="0"/>
            </a:p>
          </p:txBody>
        </p:sp>
      </p:grpSp>
      <p:graphicFrame>
        <p:nvGraphicFramePr>
          <p:cNvPr id="56" name="表格 56">
            <a:extLst>
              <a:ext uri="{FF2B5EF4-FFF2-40B4-BE49-F238E27FC236}">
                <a16:creationId xmlns:a16="http://schemas.microsoft.com/office/drawing/2014/main" id="{BD5A5A32-0223-4EFA-A90A-99DDA33BBDCC}"/>
              </a:ext>
            </a:extLst>
          </p:cNvPr>
          <p:cNvGraphicFramePr>
            <a:graphicFrameLocks noGrp="1"/>
          </p:cNvGraphicFramePr>
          <p:nvPr>
            <p:extLst>
              <p:ext uri="{D42A27DB-BD31-4B8C-83A1-F6EECF244321}">
                <p14:modId xmlns:p14="http://schemas.microsoft.com/office/powerpoint/2010/main" val="3107757859"/>
              </p:ext>
            </p:extLst>
          </p:nvPr>
        </p:nvGraphicFramePr>
        <p:xfrm>
          <a:off x="5478072" y="1267057"/>
          <a:ext cx="6374404" cy="2752143"/>
        </p:xfrm>
        <a:graphic>
          <a:graphicData uri="http://schemas.openxmlformats.org/drawingml/2006/table">
            <a:tbl>
              <a:tblPr firstRow="1" bandRow="1">
                <a:tableStyleId>{5C22544A-7EE6-4342-B048-85BDC9FD1C3A}</a:tableStyleId>
              </a:tblPr>
              <a:tblGrid>
                <a:gridCol w="3187202">
                  <a:extLst>
                    <a:ext uri="{9D8B030D-6E8A-4147-A177-3AD203B41FA5}">
                      <a16:colId xmlns:a16="http://schemas.microsoft.com/office/drawing/2014/main" val="276021372"/>
                    </a:ext>
                  </a:extLst>
                </a:gridCol>
                <a:gridCol w="3187202">
                  <a:extLst>
                    <a:ext uri="{9D8B030D-6E8A-4147-A177-3AD203B41FA5}">
                      <a16:colId xmlns:a16="http://schemas.microsoft.com/office/drawing/2014/main" val="2842591621"/>
                    </a:ext>
                  </a:extLst>
                </a:gridCol>
              </a:tblGrid>
              <a:tr h="435663">
                <a:tc>
                  <a:txBody>
                    <a:bodyPr/>
                    <a:lstStyle/>
                    <a:p>
                      <a:r>
                        <a:rPr lang="en-US" altLang="zh-CN" sz="1600" dirty="0"/>
                        <a:t>Model</a:t>
                      </a:r>
                      <a:endParaRPr lang="zh-CN" altLang="en-US" sz="1600" dirty="0"/>
                    </a:p>
                  </a:txBody>
                  <a:tcPr/>
                </a:tc>
                <a:tc>
                  <a:txBody>
                    <a:bodyPr/>
                    <a:lstStyle/>
                    <a:p>
                      <a:pPr marL="0" algn="l" defTabSz="914400" rtl="0" eaLnBrk="1" latinLnBrk="0" hangingPunct="1"/>
                      <a:r>
                        <a:rPr lang="en-US" altLang="zh-CN" sz="1600" b="1" kern="1200" dirty="0">
                          <a:solidFill>
                            <a:schemeClr val="lt1"/>
                          </a:solidFill>
                          <a:latin typeface="+mn-lt"/>
                          <a:ea typeface="+mn-ea"/>
                          <a:cs typeface="+mn-cs"/>
                        </a:rPr>
                        <a:t>Test set accuracy</a:t>
                      </a:r>
                      <a:endParaRPr lang="zh-CN" altLang="en-US" sz="1600" b="1" kern="1200" dirty="0">
                        <a:solidFill>
                          <a:schemeClr val="lt1"/>
                        </a:solidFill>
                        <a:latin typeface="+mn-lt"/>
                        <a:ea typeface="+mn-ea"/>
                        <a:cs typeface="+mn-cs"/>
                      </a:endParaRPr>
                    </a:p>
                  </a:txBody>
                  <a:tcPr/>
                </a:tc>
                <a:extLst>
                  <a:ext uri="{0D108BD9-81ED-4DB2-BD59-A6C34878D82A}">
                    <a16:rowId xmlns:a16="http://schemas.microsoft.com/office/drawing/2014/main" val="838860931"/>
                  </a:ext>
                </a:extLst>
              </a:tr>
              <a:tr h="308467">
                <a:tc>
                  <a:txBody>
                    <a:bodyPr/>
                    <a:lstStyle/>
                    <a:p>
                      <a:r>
                        <a:rPr lang="en-US" altLang="zh-CN" sz="1600" kern="1200" dirty="0">
                          <a:solidFill>
                            <a:schemeClr val="tx1"/>
                          </a:solidFill>
                          <a:latin typeface="+mn-lt"/>
                          <a:ea typeface="+mn-ea"/>
                          <a:cs typeface="+mn-cs"/>
                        </a:rPr>
                        <a:t>Word2vec initial weight training </a:t>
                      </a:r>
                      <a:endParaRPr lang="zh-CN" altLang="en-US" sz="1600" kern="1200" dirty="0">
                        <a:solidFill>
                          <a:schemeClr val="tx1"/>
                        </a:solidFill>
                        <a:latin typeface="+mn-lt"/>
                        <a:ea typeface="+mn-ea"/>
                        <a:cs typeface="+mn-cs"/>
                      </a:endParaRPr>
                    </a:p>
                  </a:txBody>
                  <a:tcPr/>
                </a:tc>
                <a:tc>
                  <a:txBody>
                    <a:bodyPr/>
                    <a:lstStyle/>
                    <a:p>
                      <a:r>
                        <a:rPr lang="en-US" altLang="zh-CN" sz="1600" kern="1200" dirty="0">
                          <a:solidFill>
                            <a:schemeClr val="tx1"/>
                          </a:solidFill>
                          <a:latin typeface="+mn-lt"/>
                          <a:ea typeface="+mn-ea"/>
                          <a:cs typeface="+mn-cs"/>
                        </a:rPr>
                        <a:t>54.9%</a:t>
                      </a:r>
                      <a:endParaRPr lang="zh-CN" altLang="en-US" sz="1600" kern="1200" dirty="0">
                        <a:solidFill>
                          <a:schemeClr val="tx1"/>
                        </a:solidFill>
                        <a:latin typeface="+mn-lt"/>
                        <a:ea typeface="+mn-ea"/>
                        <a:cs typeface="+mn-cs"/>
                      </a:endParaRPr>
                    </a:p>
                  </a:txBody>
                  <a:tcPr/>
                </a:tc>
                <a:extLst>
                  <a:ext uri="{0D108BD9-81ED-4DB2-BD59-A6C34878D82A}">
                    <a16:rowId xmlns:a16="http://schemas.microsoft.com/office/drawing/2014/main" val="2072112805"/>
                  </a:ext>
                </a:extLst>
              </a:tr>
              <a:tr h="308467">
                <a:tc>
                  <a:txBody>
                    <a:bodyPr/>
                    <a:lstStyle/>
                    <a:p>
                      <a:r>
                        <a:rPr lang="en-US" altLang="zh-CN" sz="1600" kern="1200" dirty="0">
                          <a:solidFill>
                            <a:schemeClr val="tx1"/>
                          </a:solidFill>
                          <a:latin typeface="+mn-lt"/>
                          <a:ea typeface="+mn-ea"/>
                          <a:cs typeface="+mn-cs"/>
                        </a:rPr>
                        <a:t>Direct random initial Embedding training</a:t>
                      </a:r>
                      <a:endParaRPr lang="zh-CN" altLang="en-US" sz="1600" kern="1200" dirty="0">
                        <a:solidFill>
                          <a:schemeClr val="tx1"/>
                        </a:solidFill>
                        <a:latin typeface="+mn-lt"/>
                        <a:ea typeface="+mn-ea"/>
                        <a:cs typeface="+mn-cs"/>
                      </a:endParaRPr>
                    </a:p>
                  </a:txBody>
                  <a:tcPr/>
                </a:tc>
                <a:tc>
                  <a:txBody>
                    <a:bodyPr/>
                    <a:lstStyle/>
                    <a:p>
                      <a:pPr marL="0" algn="l" defTabSz="914400" rtl="0" eaLnBrk="1" latinLnBrk="0" hangingPunct="1"/>
                      <a:r>
                        <a:rPr lang="en-US" altLang="zh-CN" sz="1600" kern="1200" dirty="0">
                          <a:solidFill>
                            <a:schemeClr val="dk1"/>
                          </a:solidFill>
                          <a:latin typeface="+mn-lt"/>
                          <a:ea typeface="+mn-ea"/>
                          <a:cs typeface="+mn-cs"/>
                        </a:rPr>
                        <a:t>57.8%</a:t>
                      </a:r>
                      <a:endParaRPr lang="zh-CN" altLang="en-US" sz="1600" kern="1200" dirty="0">
                        <a:solidFill>
                          <a:schemeClr val="dk1"/>
                        </a:solidFill>
                        <a:latin typeface="+mn-lt"/>
                        <a:ea typeface="+mn-ea"/>
                        <a:cs typeface="+mn-cs"/>
                      </a:endParaRPr>
                    </a:p>
                  </a:txBody>
                  <a:tcPr anchor="ctr"/>
                </a:tc>
                <a:extLst>
                  <a:ext uri="{0D108BD9-81ED-4DB2-BD59-A6C34878D82A}">
                    <a16:rowId xmlns:a16="http://schemas.microsoft.com/office/drawing/2014/main" val="3419213750"/>
                  </a:ext>
                </a:extLst>
              </a:tr>
              <a:tr h="308467">
                <a:tc>
                  <a:txBody>
                    <a:bodyPr/>
                    <a:lstStyle/>
                    <a:p>
                      <a:r>
                        <a:rPr lang="en-US" altLang="zh-CN" sz="1600" kern="1200" dirty="0">
                          <a:solidFill>
                            <a:schemeClr val="tx1"/>
                          </a:solidFill>
                          <a:latin typeface="+mn-lt"/>
                          <a:ea typeface="+mn-ea"/>
                          <a:cs typeface="+mn-cs"/>
                        </a:rPr>
                        <a:t>Word2vec initial weight training </a:t>
                      </a:r>
                    </a:p>
                    <a:p>
                      <a:r>
                        <a:rPr lang="en-US" altLang="zh-CN" sz="1600" kern="1200" dirty="0">
                          <a:solidFill>
                            <a:schemeClr val="tx1"/>
                          </a:solidFill>
                          <a:latin typeface="+mn-lt"/>
                          <a:ea typeface="+mn-ea"/>
                          <a:cs typeface="+mn-cs"/>
                        </a:rPr>
                        <a:t>+</a:t>
                      </a:r>
                    </a:p>
                    <a:p>
                      <a:r>
                        <a:rPr lang="en-US" altLang="zh-CN" sz="1600" kern="1200" dirty="0">
                          <a:solidFill>
                            <a:schemeClr val="tx1"/>
                          </a:solidFill>
                          <a:latin typeface="+mn-lt"/>
                          <a:ea typeface="+mn-ea"/>
                          <a:cs typeface="+mn-cs"/>
                        </a:rPr>
                        <a:t>Embedding training</a:t>
                      </a:r>
                    </a:p>
                  </a:txBody>
                  <a:tcPr/>
                </a:tc>
                <a:tc>
                  <a:txBody>
                    <a:bodyPr/>
                    <a:lstStyle/>
                    <a:p>
                      <a:pPr marL="0" algn="l" defTabSz="914400" rtl="0" eaLnBrk="1" latinLnBrk="0" hangingPunct="1"/>
                      <a:r>
                        <a:rPr lang="en-US" altLang="zh-CN" sz="1600" kern="1200" dirty="0">
                          <a:solidFill>
                            <a:schemeClr val="dk1"/>
                          </a:solidFill>
                          <a:latin typeface="+mn-lt"/>
                          <a:ea typeface="+mn-ea"/>
                          <a:cs typeface="+mn-cs"/>
                        </a:rPr>
                        <a:t>60.3%</a:t>
                      </a:r>
                      <a:endParaRPr lang="zh-CN" altLang="en-US" sz="1600" kern="1200" dirty="0">
                        <a:solidFill>
                          <a:schemeClr val="dk1"/>
                        </a:solidFill>
                        <a:latin typeface="+mn-lt"/>
                        <a:ea typeface="+mn-ea"/>
                        <a:cs typeface="+mn-cs"/>
                      </a:endParaRPr>
                    </a:p>
                  </a:txBody>
                  <a:tcPr anchor="ctr"/>
                </a:tc>
                <a:extLst>
                  <a:ext uri="{0D108BD9-81ED-4DB2-BD59-A6C34878D82A}">
                    <a16:rowId xmlns:a16="http://schemas.microsoft.com/office/drawing/2014/main" val="435568118"/>
                  </a:ext>
                </a:extLst>
              </a:tr>
              <a:tr h="308467">
                <a:tc>
                  <a:txBody>
                    <a:bodyPr/>
                    <a:lstStyle/>
                    <a:p>
                      <a:r>
                        <a:rPr lang="en-US" altLang="zh-CN" sz="1600"/>
                        <a:t>Transferring Learning Based on Ernie</a:t>
                      </a:r>
                      <a:endParaRPr lang="en-US" altLang="zh-CN" sz="1600" dirty="0"/>
                    </a:p>
                  </a:txBody>
                  <a:tcPr/>
                </a:tc>
                <a:tc>
                  <a:txBody>
                    <a:bodyPr/>
                    <a:lstStyle/>
                    <a:p>
                      <a:r>
                        <a:rPr lang="en-US" altLang="zh-CN" sz="1600" dirty="0"/>
                        <a:t>68.4%</a:t>
                      </a:r>
                    </a:p>
                  </a:txBody>
                  <a:tcPr anchor="ctr"/>
                </a:tc>
                <a:extLst>
                  <a:ext uri="{0D108BD9-81ED-4DB2-BD59-A6C34878D82A}">
                    <a16:rowId xmlns:a16="http://schemas.microsoft.com/office/drawing/2014/main" val="886805475"/>
                  </a:ext>
                </a:extLst>
              </a:tr>
            </a:tbl>
          </a:graphicData>
        </a:graphic>
      </p:graphicFrame>
      <p:grpSp>
        <p:nvGrpSpPr>
          <p:cNvPr id="57" name="组合 56">
            <a:extLst>
              <a:ext uri="{FF2B5EF4-FFF2-40B4-BE49-F238E27FC236}">
                <a16:creationId xmlns:a16="http://schemas.microsoft.com/office/drawing/2014/main" id="{DBE83B8E-A8E7-41FF-B47B-D72D5FFAFE7E}"/>
              </a:ext>
            </a:extLst>
          </p:cNvPr>
          <p:cNvGrpSpPr/>
          <p:nvPr/>
        </p:nvGrpSpPr>
        <p:grpSpPr>
          <a:xfrm>
            <a:off x="5470288" y="606847"/>
            <a:ext cx="1469050" cy="509896"/>
            <a:chOff x="7652885" y="689193"/>
            <a:chExt cx="1469050" cy="509896"/>
          </a:xfrm>
        </p:grpSpPr>
        <p:grpSp>
          <p:nvGrpSpPr>
            <p:cNvPr id="23" name="组合 22"/>
            <p:cNvGrpSpPr/>
            <p:nvPr/>
          </p:nvGrpSpPr>
          <p:grpSpPr>
            <a:xfrm>
              <a:off x="7652885" y="689193"/>
              <a:ext cx="1433556" cy="509896"/>
              <a:chOff x="888096" y="1000203"/>
              <a:chExt cx="4259825" cy="944066"/>
            </a:xfrm>
          </p:grpSpPr>
          <p:sp>
            <p:nvSpPr>
              <p:cNvPr id="24" name="矩形 23"/>
              <p:cNvSpPr/>
              <p:nvPr/>
            </p:nvSpPr>
            <p:spPr>
              <a:xfrm>
                <a:off x="911225" y="1045634"/>
                <a:ext cx="4199467" cy="872066"/>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5" name="椭圆 24"/>
              <p:cNvSpPr/>
              <p:nvPr/>
            </p:nvSpPr>
            <p:spPr>
              <a:xfrm>
                <a:off x="888096" y="1000203"/>
                <a:ext cx="72000" cy="72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6" name="椭圆 25"/>
              <p:cNvSpPr/>
              <p:nvPr/>
            </p:nvSpPr>
            <p:spPr>
              <a:xfrm>
                <a:off x="888096" y="1872269"/>
                <a:ext cx="72000" cy="72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7" name="椭圆 26"/>
              <p:cNvSpPr/>
              <p:nvPr/>
            </p:nvSpPr>
            <p:spPr>
              <a:xfrm>
                <a:off x="5075921" y="1872269"/>
                <a:ext cx="72000" cy="72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8" name="椭圆 27"/>
              <p:cNvSpPr/>
              <p:nvPr/>
            </p:nvSpPr>
            <p:spPr>
              <a:xfrm>
                <a:off x="5074692" y="1009634"/>
                <a:ext cx="72000" cy="72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sp>
          <p:nvSpPr>
            <p:cNvPr id="29" name="矩形 28"/>
            <p:cNvSpPr/>
            <p:nvPr/>
          </p:nvSpPr>
          <p:spPr>
            <a:xfrm>
              <a:off x="7683528" y="773941"/>
              <a:ext cx="1438407" cy="369332"/>
            </a:xfrm>
            <a:prstGeom prst="rect">
              <a:avLst/>
            </a:prstGeom>
          </p:spPr>
          <p:txBody>
            <a:bodyPr wrap="none">
              <a:spAutoFit/>
            </a:bodyPr>
            <a:lstStyle/>
            <a:p>
              <a:r>
                <a:rPr lang="en-US" altLang="zh-CN" dirty="0"/>
                <a:t>Model score</a:t>
              </a:r>
              <a:endParaRPr lang="zh-CN" altLang="en-US" dirty="0"/>
            </a:p>
          </p:txBody>
        </p:sp>
      </p:grpSp>
      <p:sp>
        <p:nvSpPr>
          <p:cNvPr id="38" name="矩形 37"/>
          <p:cNvSpPr/>
          <p:nvPr/>
        </p:nvSpPr>
        <p:spPr>
          <a:xfrm>
            <a:off x="5513566" y="4981081"/>
            <a:ext cx="6513289" cy="1185324"/>
          </a:xfrm>
          <a:prstGeom prst="rect">
            <a:avLst/>
          </a:prstGeom>
        </p:spPr>
        <p:txBody>
          <a:bodyPr wrap="square">
            <a:spAutoFit/>
          </a:bodyPr>
          <a:lstStyle/>
          <a:p>
            <a:pPr algn="just">
              <a:lnSpc>
                <a:spcPct val="130000"/>
              </a:lnSpc>
            </a:pPr>
            <a:r>
              <a:rPr lang="en-US" altLang="zh-CN" sz="1400" b="1" dirty="0">
                <a:solidFill>
                  <a:schemeClr val="bg1">
                    <a:lumMod val="50000"/>
                  </a:schemeClr>
                </a:solidFill>
                <a:latin typeface="微软雅黑" panose="020B0503020204020204" charset="-122"/>
                <a:ea typeface="微软雅黑" panose="020B0503020204020204" charset="-122"/>
              </a:rPr>
              <a:t>We used Baidu AI Studio platform and the free GPU on it. Due to this and the parallel processing characteristics of the model, its running speed is much faster than the deep network model. And the accuracy is 68.4%, which is relatively high.</a:t>
            </a:r>
            <a:endParaRPr lang="zh-CN" altLang="en-US" sz="1400" b="1" dirty="0">
              <a:solidFill>
                <a:schemeClr val="bg1">
                  <a:lumMod val="50000"/>
                </a:schemeClr>
              </a:solidFill>
              <a:latin typeface="微软雅黑" panose="020B0503020204020204" charset="-122"/>
              <a:ea typeface="微软雅黑" panose="020B0503020204020204" charset="-122"/>
            </a:endParaRPr>
          </a:p>
        </p:txBody>
      </p:sp>
      <p:sp>
        <p:nvSpPr>
          <p:cNvPr id="41" name="矩形 40">
            <a:extLst>
              <a:ext uri="{FF2B5EF4-FFF2-40B4-BE49-F238E27FC236}">
                <a16:creationId xmlns:a16="http://schemas.microsoft.com/office/drawing/2014/main" id="{38EA16FB-A9D0-4B24-A72E-CCD3D1E29224}"/>
              </a:ext>
            </a:extLst>
          </p:cNvPr>
          <p:cNvSpPr/>
          <p:nvPr/>
        </p:nvSpPr>
        <p:spPr>
          <a:xfrm>
            <a:off x="0" y="194081"/>
            <a:ext cx="7543852" cy="369332"/>
          </a:xfrm>
          <a:prstGeom prst="rect">
            <a:avLst/>
          </a:prstGeom>
        </p:spPr>
        <p:txBody>
          <a:bodyPr wrap="square">
            <a:spAutoFit/>
          </a:bodyPr>
          <a:lstStyle/>
          <a:p>
            <a:r>
              <a:rPr lang="en-US" altLang="zh-CN" b="1" dirty="0"/>
              <a:t>Transferring Learning Based on Ernie</a:t>
            </a:r>
          </a:p>
        </p:txBody>
      </p:sp>
      <p:grpSp>
        <p:nvGrpSpPr>
          <p:cNvPr id="44" name="组合 43">
            <a:extLst>
              <a:ext uri="{FF2B5EF4-FFF2-40B4-BE49-F238E27FC236}">
                <a16:creationId xmlns:a16="http://schemas.microsoft.com/office/drawing/2014/main" id="{AF3EEF0B-D5CB-EF46-BEF6-4B098580A203}"/>
              </a:ext>
            </a:extLst>
          </p:cNvPr>
          <p:cNvGrpSpPr/>
          <p:nvPr/>
        </p:nvGrpSpPr>
        <p:grpSpPr>
          <a:xfrm>
            <a:off x="134501" y="705320"/>
            <a:ext cx="1433556" cy="509896"/>
            <a:chOff x="7652885" y="689193"/>
            <a:chExt cx="1433556" cy="509896"/>
          </a:xfrm>
        </p:grpSpPr>
        <p:grpSp>
          <p:nvGrpSpPr>
            <p:cNvPr id="45" name="组合 44">
              <a:extLst>
                <a:ext uri="{FF2B5EF4-FFF2-40B4-BE49-F238E27FC236}">
                  <a16:creationId xmlns:a16="http://schemas.microsoft.com/office/drawing/2014/main" id="{508E6759-5B72-CF42-8039-0B2E0C2CF905}"/>
                </a:ext>
              </a:extLst>
            </p:cNvPr>
            <p:cNvGrpSpPr/>
            <p:nvPr/>
          </p:nvGrpSpPr>
          <p:grpSpPr>
            <a:xfrm>
              <a:off x="7652885" y="689193"/>
              <a:ext cx="1433556" cy="509896"/>
              <a:chOff x="888096" y="1000203"/>
              <a:chExt cx="4259825" cy="944066"/>
            </a:xfrm>
          </p:grpSpPr>
          <p:sp>
            <p:nvSpPr>
              <p:cNvPr id="47" name="矩形 46">
                <a:extLst>
                  <a:ext uri="{FF2B5EF4-FFF2-40B4-BE49-F238E27FC236}">
                    <a16:creationId xmlns:a16="http://schemas.microsoft.com/office/drawing/2014/main" id="{23B4D363-9FF5-A34D-8AF4-9BB35A8AD156}"/>
                  </a:ext>
                </a:extLst>
              </p:cNvPr>
              <p:cNvSpPr/>
              <p:nvPr/>
            </p:nvSpPr>
            <p:spPr>
              <a:xfrm>
                <a:off x="911227" y="1045635"/>
                <a:ext cx="4199467" cy="87206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49" name="椭圆 48">
                <a:extLst>
                  <a:ext uri="{FF2B5EF4-FFF2-40B4-BE49-F238E27FC236}">
                    <a16:creationId xmlns:a16="http://schemas.microsoft.com/office/drawing/2014/main" id="{C93F317C-5D4B-CF47-8B1D-15CE3D95BD13}"/>
                  </a:ext>
                </a:extLst>
              </p:cNvPr>
              <p:cNvSpPr/>
              <p:nvPr/>
            </p:nvSpPr>
            <p:spPr>
              <a:xfrm>
                <a:off x="888096" y="1000203"/>
                <a:ext cx="72000" cy="72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52" name="椭圆 51">
                <a:extLst>
                  <a:ext uri="{FF2B5EF4-FFF2-40B4-BE49-F238E27FC236}">
                    <a16:creationId xmlns:a16="http://schemas.microsoft.com/office/drawing/2014/main" id="{C68B4245-2CFB-1D40-A635-251A10EA084E}"/>
                  </a:ext>
                </a:extLst>
              </p:cNvPr>
              <p:cNvSpPr/>
              <p:nvPr/>
            </p:nvSpPr>
            <p:spPr>
              <a:xfrm>
                <a:off x="888096" y="1872269"/>
                <a:ext cx="72000" cy="72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54" name="椭圆 53">
                <a:extLst>
                  <a:ext uri="{FF2B5EF4-FFF2-40B4-BE49-F238E27FC236}">
                    <a16:creationId xmlns:a16="http://schemas.microsoft.com/office/drawing/2014/main" id="{EEAD66FF-860E-234E-8434-8E7963C5A54B}"/>
                  </a:ext>
                </a:extLst>
              </p:cNvPr>
              <p:cNvSpPr/>
              <p:nvPr/>
            </p:nvSpPr>
            <p:spPr>
              <a:xfrm>
                <a:off x="5075921" y="1872269"/>
                <a:ext cx="72000" cy="72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66" name="椭圆 65">
                <a:extLst>
                  <a:ext uri="{FF2B5EF4-FFF2-40B4-BE49-F238E27FC236}">
                    <a16:creationId xmlns:a16="http://schemas.microsoft.com/office/drawing/2014/main" id="{639DC850-1BA2-194E-94C1-B6EF7E3AEFEA}"/>
                  </a:ext>
                </a:extLst>
              </p:cNvPr>
              <p:cNvSpPr/>
              <p:nvPr/>
            </p:nvSpPr>
            <p:spPr>
              <a:xfrm>
                <a:off x="5074692" y="1009634"/>
                <a:ext cx="72000" cy="72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sp>
          <p:nvSpPr>
            <p:cNvPr id="46" name="矩形 45">
              <a:extLst>
                <a:ext uri="{FF2B5EF4-FFF2-40B4-BE49-F238E27FC236}">
                  <a16:creationId xmlns:a16="http://schemas.microsoft.com/office/drawing/2014/main" id="{08146AAA-230E-7649-A58F-B572DC588D98}"/>
                </a:ext>
              </a:extLst>
            </p:cNvPr>
            <p:cNvSpPr/>
            <p:nvPr/>
          </p:nvSpPr>
          <p:spPr>
            <a:xfrm>
              <a:off x="7683528" y="773941"/>
              <a:ext cx="1312732" cy="369332"/>
            </a:xfrm>
            <a:prstGeom prst="rect">
              <a:avLst/>
            </a:prstGeom>
          </p:spPr>
          <p:txBody>
            <a:bodyPr wrap="none">
              <a:spAutoFit/>
            </a:bodyPr>
            <a:lstStyle/>
            <a:p>
              <a:r>
                <a:rPr lang="en-US" altLang="zh-CN" dirty="0"/>
                <a:t>Why Ernie?</a:t>
              </a:r>
              <a:endParaRPr lang="zh-CN" altLang="en-US" dirty="0"/>
            </a:p>
          </p:txBody>
        </p:sp>
      </p:grpSp>
      <p:sp>
        <p:nvSpPr>
          <p:cNvPr id="67" name="矩形 66">
            <a:extLst>
              <a:ext uri="{FF2B5EF4-FFF2-40B4-BE49-F238E27FC236}">
                <a16:creationId xmlns:a16="http://schemas.microsoft.com/office/drawing/2014/main" id="{0261F1DF-487A-BC47-841E-D5DB094899E1}"/>
              </a:ext>
            </a:extLst>
          </p:cNvPr>
          <p:cNvSpPr/>
          <p:nvPr/>
        </p:nvSpPr>
        <p:spPr>
          <a:xfrm>
            <a:off x="134501" y="1374838"/>
            <a:ext cx="4440927" cy="1745478"/>
          </a:xfrm>
          <a:prstGeom prst="rect">
            <a:avLst/>
          </a:prstGeom>
        </p:spPr>
        <p:txBody>
          <a:bodyPr wrap="square">
            <a:spAutoFit/>
          </a:bodyPr>
          <a:lstStyle/>
          <a:p>
            <a:pPr algn="just">
              <a:lnSpc>
                <a:spcPct val="130000"/>
              </a:lnSpc>
            </a:pPr>
            <a:r>
              <a:rPr lang="en-US" altLang="zh-CN" sz="1400" b="1" dirty="0">
                <a:solidFill>
                  <a:schemeClr val="bg1">
                    <a:lumMod val="50000"/>
                  </a:schemeClr>
                </a:solidFill>
                <a:latin typeface="微软雅黑" panose="020B0503020204020204" charset="-122"/>
                <a:ea typeface="微软雅黑" panose="020B0503020204020204" charset="-122"/>
              </a:rPr>
              <a:t>-- Because the data set is not large enough</a:t>
            </a:r>
          </a:p>
          <a:p>
            <a:pPr algn="just">
              <a:lnSpc>
                <a:spcPct val="130000"/>
              </a:lnSpc>
            </a:pPr>
            <a:r>
              <a:rPr lang="en-US" altLang="zh-CN" sz="1400" b="1" dirty="0">
                <a:solidFill>
                  <a:schemeClr val="bg1">
                    <a:lumMod val="50000"/>
                  </a:schemeClr>
                </a:solidFill>
                <a:latin typeface="微软雅黑" panose="020B0503020204020204" charset="-122"/>
                <a:ea typeface="微软雅黑" panose="020B0503020204020204" charset="-122"/>
              </a:rPr>
              <a:t>-- The Transferring Learning is based on a pre-trained model (which trained based on a huge dataset) and further through parameter fine-tuning. This may make up for the lack of data set.</a:t>
            </a:r>
            <a:endParaRPr lang="zh-CN" altLang="en-US" sz="1400" b="1" dirty="0">
              <a:solidFill>
                <a:schemeClr val="bg1">
                  <a:lumMod val="50000"/>
                </a:schemeClr>
              </a:solidFill>
              <a:latin typeface="微软雅黑" panose="020B0503020204020204" charset="-122"/>
              <a:ea typeface="微软雅黑" panose="020B0503020204020204" charset="-122"/>
            </a:endParaRPr>
          </a:p>
        </p:txBody>
      </p:sp>
      <p:grpSp>
        <p:nvGrpSpPr>
          <p:cNvPr id="68" name="组合 67">
            <a:extLst>
              <a:ext uri="{FF2B5EF4-FFF2-40B4-BE49-F238E27FC236}">
                <a16:creationId xmlns:a16="http://schemas.microsoft.com/office/drawing/2014/main" id="{D8A069A4-6CC0-F646-8A27-58BBE3C670A3}"/>
              </a:ext>
            </a:extLst>
          </p:cNvPr>
          <p:cNvGrpSpPr/>
          <p:nvPr/>
        </p:nvGrpSpPr>
        <p:grpSpPr>
          <a:xfrm>
            <a:off x="104013" y="3226499"/>
            <a:ext cx="1433556" cy="509896"/>
            <a:chOff x="7652885" y="689193"/>
            <a:chExt cx="1433556" cy="509896"/>
          </a:xfrm>
        </p:grpSpPr>
        <p:grpSp>
          <p:nvGrpSpPr>
            <p:cNvPr id="69" name="组合 68">
              <a:extLst>
                <a:ext uri="{FF2B5EF4-FFF2-40B4-BE49-F238E27FC236}">
                  <a16:creationId xmlns:a16="http://schemas.microsoft.com/office/drawing/2014/main" id="{E8178987-9DB5-C84C-A550-F1339677E533}"/>
                </a:ext>
              </a:extLst>
            </p:cNvPr>
            <p:cNvGrpSpPr/>
            <p:nvPr/>
          </p:nvGrpSpPr>
          <p:grpSpPr>
            <a:xfrm>
              <a:off x="7652885" y="689193"/>
              <a:ext cx="1433556" cy="509896"/>
              <a:chOff x="888096" y="1000203"/>
              <a:chExt cx="4259825" cy="944066"/>
            </a:xfrm>
          </p:grpSpPr>
          <p:sp>
            <p:nvSpPr>
              <p:cNvPr id="71" name="矩形 70">
                <a:extLst>
                  <a:ext uri="{FF2B5EF4-FFF2-40B4-BE49-F238E27FC236}">
                    <a16:creationId xmlns:a16="http://schemas.microsoft.com/office/drawing/2014/main" id="{E8E154FE-A0EC-7743-8105-C51E5A09A624}"/>
                  </a:ext>
                </a:extLst>
              </p:cNvPr>
              <p:cNvSpPr/>
              <p:nvPr/>
            </p:nvSpPr>
            <p:spPr>
              <a:xfrm>
                <a:off x="911227" y="1045635"/>
                <a:ext cx="4199467" cy="87206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72" name="椭圆 71">
                <a:extLst>
                  <a:ext uri="{FF2B5EF4-FFF2-40B4-BE49-F238E27FC236}">
                    <a16:creationId xmlns:a16="http://schemas.microsoft.com/office/drawing/2014/main" id="{E20ACED9-D26A-F24F-92DE-569D85BCFE54}"/>
                  </a:ext>
                </a:extLst>
              </p:cNvPr>
              <p:cNvSpPr/>
              <p:nvPr/>
            </p:nvSpPr>
            <p:spPr>
              <a:xfrm>
                <a:off x="888096" y="1000203"/>
                <a:ext cx="72000" cy="72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73" name="椭圆 72">
                <a:extLst>
                  <a:ext uri="{FF2B5EF4-FFF2-40B4-BE49-F238E27FC236}">
                    <a16:creationId xmlns:a16="http://schemas.microsoft.com/office/drawing/2014/main" id="{74E09A9F-EECD-774F-B099-E4677409D9A3}"/>
                  </a:ext>
                </a:extLst>
              </p:cNvPr>
              <p:cNvSpPr/>
              <p:nvPr/>
            </p:nvSpPr>
            <p:spPr>
              <a:xfrm>
                <a:off x="888096" y="1872269"/>
                <a:ext cx="72000" cy="72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74" name="椭圆 73">
                <a:extLst>
                  <a:ext uri="{FF2B5EF4-FFF2-40B4-BE49-F238E27FC236}">
                    <a16:creationId xmlns:a16="http://schemas.microsoft.com/office/drawing/2014/main" id="{EB1A16BC-4535-2C48-961A-E06EA94E8F4B}"/>
                  </a:ext>
                </a:extLst>
              </p:cNvPr>
              <p:cNvSpPr/>
              <p:nvPr/>
            </p:nvSpPr>
            <p:spPr>
              <a:xfrm>
                <a:off x="5075921" y="1872269"/>
                <a:ext cx="72000" cy="72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75" name="椭圆 74">
                <a:extLst>
                  <a:ext uri="{FF2B5EF4-FFF2-40B4-BE49-F238E27FC236}">
                    <a16:creationId xmlns:a16="http://schemas.microsoft.com/office/drawing/2014/main" id="{734D8E45-516C-AC43-BF54-627FC0A0504A}"/>
                  </a:ext>
                </a:extLst>
              </p:cNvPr>
              <p:cNvSpPr/>
              <p:nvPr/>
            </p:nvSpPr>
            <p:spPr>
              <a:xfrm>
                <a:off x="5074692" y="1009634"/>
                <a:ext cx="72000" cy="72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sp>
          <p:nvSpPr>
            <p:cNvPr id="70" name="矩形 69">
              <a:extLst>
                <a:ext uri="{FF2B5EF4-FFF2-40B4-BE49-F238E27FC236}">
                  <a16:creationId xmlns:a16="http://schemas.microsoft.com/office/drawing/2014/main" id="{3F88CC98-719D-3B4A-BBDC-3ACDD83A445E}"/>
                </a:ext>
              </a:extLst>
            </p:cNvPr>
            <p:cNvSpPr/>
            <p:nvPr/>
          </p:nvSpPr>
          <p:spPr>
            <a:xfrm>
              <a:off x="7683528" y="773941"/>
              <a:ext cx="1315168" cy="369332"/>
            </a:xfrm>
            <a:prstGeom prst="rect">
              <a:avLst/>
            </a:prstGeom>
          </p:spPr>
          <p:txBody>
            <a:bodyPr wrap="none">
              <a:spAutoFit/>
            </a:bodyPr>
            <a:lstStyle/>
            <a:p>
              <a:r>
                <a:rPr lang="en-US" altLang="zh-CN" dirty="0"/>
                <a:t>Procedures</a:t>
              </a:r>
              <a:endParaRPr lang="zh-CN" altLang="en-US" dirty="0"/>
            </a:p>
          </p:txBody>
        </p:sp>
      </p:grpSp>
      <p:sp>
        <p:nvSpPr>
          <p:cNvPr id="2" name="文本框 1">
            <a:extLst>
              <a:ext uri="{FF2B5EF4-FFF2-40B4-BE49-F238E27FC236}">
                <a16:creationId xmlns:a16="http://schemas.microsoft.com/office/drawing/2014/main" id="{2024F9F7-717E-8840-B838-85349C78C20D}"/>
              </a:ext>
            </a:extLst>
          </p:cNvPr>
          <p:cNvSpPr txBox="1"/>
          <p:nvPr/>
        </p:nvSpPr>
        <p:spPr>
          <a:xfrm>
            <a:off x="158731" y="3995572"/>
            <a:ext cx="3108887" cy="307777"/>
          </a:xfrm>
          <a:prstGeom prst="rect">
            <a:avLst/>
          </a:prstGeom>
          <a:noFill/>
        </p:spPr>
        <p:txBody>
          <a:bodyPr wrap="square" rtlCol="0">
            <a:spAutoFit/>
          </a:bodyPr>
          <a:lstStyle/>
          <a:p>
            <a:r>
              <a:rPr lang="en-US" altLang="zh-CN" sz="1400" b="1" dirty="0">
                <a:solidFill>
                  <a:schemeClr val="bg1">
                    <a:lumMod val="50000"/>
                  </a:schemeClr>
                </a:solidFill>
                <a:latin typeface="微软雅黑" panose="020B0503020204020204" charset="-122"/>
                <a:ea typeface="微软雅黑" panose="020B0503020204020204" charset="-122"/>
              </a:rPr>
              <a:t>1. Load customized data set</a:t>
            </a:r>
            <a:endParaRPr lang="zh-CN" altLang="en-US" sz="1400" b="1" dirty="0">
              <a:solidFill>
                <a:schemeClr val="bg1">
                  <a:lumMod val="50000"/>
                </a:schemeClr>
              </a:solidFill>
              <a:latin typeface="微软雅黑" panose="020B0503020204020204" charset="-122"/>
              <a:ea typeface="微软雅黑" panose="020B0503020204020204" charset="-122"/>
            </a:endParaRPr>
          </a:p>
        </p:txBody>
      </p:sp>
      <p:sp>
        <p:nvSpPr>
          <p:cNvPr id="76" name="文本框 75">
            <a:extLst>
              <a:ext uri="{FF2B5EF4-FFF2-40B4-BE49-F238E27FC236}">
                <a16:creationId xmlns:a16="http://schemas.microsoft.com/office/drawing/2014/main" id="{589C589B-399B-4349-9C14-5BD802944E58}"/>
              </a:ext>
            </a:extLst>
          </p:cNvPr>
          <p:cNvSpPr txBox="1"/>
          <p:nvPr/>
        </p:nvSpPr>
        <p:spPr>
          <a:xfrm>
            <a:off x="165145" y="4582724"/>
            <a:ext cx="3108887" cy="307777"/>
          </a:xfrm>
          <a:prstGeom prst="rect">
            <a:avLst/>
          </a:prstGeom>
          <a:noFill/>
        </p:spPr>
        <p:txBody>
          <a:bodyPr wrap="square" rtlCol="0">
            <a:spAutoFit/>
          </a:bodyPr>
          <a:lstStyle/>
          <a:p>
            <a:r>
              <a:rPr lang="en-US" altLang="zh-CN" sz="1400" b="1" dirty="0">
                <a:solidFill>
                  <a:schemeClr val="bg1">
                    <a:lumMod val="50000"/>
                  </a:schemeClr>
                </a:solidFill>
                <a:latin typeface="微软雅黑" panose="020B0503020204020204" charset="-122"/>
                <a:ea typeface="微软雅黑" panose="020B0503020204020204" charset="-122"/>
              </a:rPr>
              <a:t>2. Load ERNIE pre-trained model</a:t>
            </a:r>
            <a:endParaRPr lang="zh-CN" altLang="en-US" sz="1400" b="1" dirty="0">
              <a:solidFill>
                <a:schemeClr val="bg1">
                  <a:lumMod val="50000"/>
                </a:schemeClr>
              </a:solidFill>
              <a:latin typeface="微软雅黑" panose="020B0503020204020204" charset="-122"/>
              <a:ea typeface="微软雅黑" panose="020B0503020204020204" charset="-122"/>
            </a:endParaRPr>
          </a:p>
        </p:txBody>
      </p:sp>
      <p:sp>
        <p:nvSpPr>
          <p:cNvPr id="77" name="文本框 76">
            <a:extLst>
              <a:ext uri="{FF2B5EF4-FFF2-40B4-BE49-F238E27FC236}">
                <a16:creationId xmlns:a16="http://schemas.microsoft.com/office/drawing/2014/main" id="{C56C7985-26A2-4042-9E3D-1FCFB497B7EE}"/>
              </a:ext>
            </a:extLst>
          </p:cNvPr>
          <p:cNvSpPr txBox="1"/>
          <p:nvPr/>
        </p:nvSpPr>
        <p:spPr>
          <a:xfrm>
            <a:off x="165145" y="5169876"/>
            <a:ext cx="3108887" cy="307777"/>
          </a:xfrm>
          <a:prstGeom prst="rect">
            <a:avLst/>
          </a:prstGeom>
          <a:noFill/>
        </p:spPr>
        <p:txBody>
          <a:bodyPr wrap="square" rtlCol="0">
            <a:spAutoFit/>
          </a:bodyPr>
          <a:lstStyle/>
          <a:p>
            <a:r>
              <a:rPr lang="en-US" altLang="zh-CN" sz="1400" b="1" dirty="0">
                <a:solidFill>
                  <a:schemeClr val="bg1">
                    <a:lumMod val="50000"/>
                  </a:schemeClr>
                </a:solidFill>
                <a:latin typeface="微软雅黑" panose="020B0503020204020204" charset="-122"/>
                <a:ea typeface="微软雅黑" panose="020B0503020204020204" charset="-122"/>
              </a:rPr>
              <a:t>3. Construct Reader</a:t>
            </a:r>
            <a:endParaRPr lang="zh-CN" altLang="en-US" sz="1400" b="1" dirty="0">
              <a:solidFill>
                <a:schemeClr val="bg1">
                  <a:lumMod val="50000"/>
                </a:schemeClr>
              </a:solidFill>
              <a:latin typeface="微软雅黑" panose="020B0503020204020204" charset="-122"/>
              <a:ea typeface="微软雅黑" panose="020B0503020204020204" charset="-122"/>
            </a:endParaRPr>
          </a:p>
        </p:txBody>
      </p:sp>
      <p:sp>
        <p:nvSpPr>
          <p:cNvPr id="78" name="文本框 77">
            <a:extLst>
              <a:ext uri="{FF2B5EF4-FFF2-40B4-BE49-F238E27FC236}">
                <a16:creationId xmlns:a16="http://schemas.microsoft.com/office/drawing/2014/main" id="{16B3EB8C-347D-B444-BBBE-EC800C504E74}"/>
              </a:ext>
            </a:extLst>
          </p:cNvPr>
          <p:cNvSpPr txBox="1"/>
          <p:nvPr/>
        </p:nvSpPr>
        <p:spPr>
          <a:xfrm>
            <a:off x="162499" y="5753031"/>
            <a:ext cx="3108887" cy="307777"/>
          </a:xfrm>
          <a:prstGeom prst="rect">
            <a:avLst/>
          </a:prstGeom>
          <a:noFill/>
        </p:spPr>
        <p:txBody>
          <a:bodyPr wrap="square" rtlCol="0">
            <a:spAutoFit/>
          </a:bodyPr>
          <a:lstStyle/>
          <a:p>
            <a:r>
              <a:rPr lang="en-US" altLang="zh-CN" sz="1400" b="1" dirty="0">
                <a:solidFill>
                  <a:schemeClr val="bg1">
                    <a:lumMod val="50000"/>
                  </a:schemeClr>
                </a:solidFill>
                <a:latin typeface="微软雅黑" panose="020B0503020204020204" charset="-122"/>
                <a:ea typeface="微软雅黑" panose="020B0503020204020204" charset="-122"/>
              </a:rPr>
              <a:t>4. Configure strategy</a:t>
            </a:r>
            <a:endParaRPr lang="zh-CN" altLang="en-US" sz="1400" b="1" dirty="0">
              <a:solidFill>
                <a:schemeClr val="bg1">
                  <a:lumMod val="50000"/>
                </a:schemeClr>
              </a:solidFill>
              <a:latin typeface="微软雅黑" panose="020B0503020204020204" charset="-122"/>
              <a:ea typeface="微软雅黑" panose="020B0503020204020204" charset="-122"/>
            </a:endParaRPr>
          </a:p>
        </p:txBody>
      </p:sp>
      <p:sp>
        <p:nvSpPr>
          <p:cNvPr id="79" name="文本框 78">
            <a:extLst>
              <a:ext uri="{FF2B5EF4-FFF2-40B4-BE49-F238E27FC236}">
                <a16:creationId xmlns:a16="http://schemas.microsoft.com/office/drawing/2014/main" id="{AFD1408D-1651-ED4D-81AD-6B48230CB2FA}"/>
              </a:ext>
            </a:extLst>
          </p:cNvPr>
          <p:cNvSpPr txBox="1"/>
          <p:nvPr/>
        </p:nvSpPr>
        <p:spPr>
          <a:xfrm>
            <a:off x="158731" y="6340183"/>
            <a:ext cx="3108887" cy="307777"/>
          </a:xfrm>
          <a:prstGeom prst="rect">
            <a:avLst/>
          </a:prstGeom>
          <a:noFill/>
        </p:spPr>
        <p:txBody>
          <a:bodyPr wrap="square" rtlCol="0">
            <a:spAutoFit/>
          </a:bodyPr>
          <a:lstStyle/>
          <a:p>
            <a:r>
              <a:rPr lang="en-US" altLang="zh-CN" sz="1400" b="1" dirty="0">
                <a:solidFill>
                  <a:schemeClr val="bg1">
                    <a:lumMod val="50000"/>
                  </a:schemeClr>
                </a:solidFill>
                <a:latin typeface="微软雅黑" panose="020B0503020204020204" charset="-122"/>
                <a:ea typeface="微软雅黑" panose="020B0503020204020204" charset="-122"/>
              </a:rPr>
              <a:t>5. Build Fine-Tune to optimize </a:t>
            </a:r>
            <a:endParaRPr lang="zh-CN" altLang="en-US" sz="1400" b="1" dirty="0">
              <a:solidFill>
                <a:schemeClr val="bg1">
                  <a:lumMod val="50000"/>
                </a:schemeClr>
              </a:solidFill>
              <a:latin typeface="微软雅黑" panose="020B0503020204020204" charset="-122"/>
              <a:ea typeface="微软雅黑" panose="020B0503020204020204" charset="-122"/>
            </a:endParaRPr>
          </a:p>
        </p:txBody>
      </p:sp>
      <p:pic>
        <p:nvPicPr>
          <p:cNvPr id="31" name="图片 30" descr="文本&#10;&#10;描述已自动生成">
            <a:extLst>
              <a:ext uri="{FF2B5EF4-FFF2-40B4-BE49-F238E27FC236}">
                <a16:creationId xmlns:a16="http://schemas.microsoft.com/office/drawing/2014/main" id="{9F9FB084-7392-A449-8BF8-42830C99A177}"/>
              </a:ext>
            </a:extLst>
          </p:cNvPr>
          <p:cNvPicPr>
            <a:picLocks noChangeAspect="1"/>
          </p:cNvPicPr>
          <p:nvPr/>
        </p:nvPicPr>
        <p:blipFill>
          <a:blip r:embed="rId2"/>
          <a:stretch>
            <a:fillRect/>
          </a:stretch>
        </p:blipFill>
        <p:spPr>
          <a:xfrm>
            <a:off x="2804819" y="606847"/>
            <a:ext cx="6582362" cy="5668891"/>
          </a:xfrm>
          <a:prstGeom prst="rect">
            <a:avLst/>
          </a:prstGeom>
        </p:spPr>
      </p:pic>
    </p:spTree>
    <p:extLst>
      <p:ext uri="{BB962C8B-B14F-4D97-AF65-F5344CB8AC3E}">
        <p14:creationId xmlns:p14="http://schemas.microsoft.com/office/powerpoint/2010/main" val="1707953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additive="base">
                                        <p:cTn id="7" dur="500"/>
                                        <p:tgtEl>
                                          <p:spTgt spid="31"/>
                                        </p:tgtEl>
                                        <p:attrNameLst>
                                          <p:attrName>ppt_y</p:attrName>
                                        </p:attrNameLst>
                                      </p:cBhvr>
                                      <p:tavLst>
                                        <p:tav tm="0">
                                          <p:val>
                                            <p:strVal val="#ppt_y+#ppt_h*1.125000"/>
                                          </p:val>
                                        </p:tav>
                                        <p:tav tm="100000">
                                          <p:val>
                                            <p:strVal val="#ppt_y"/>
                                          </p:val>
                                        </p:tav>
                                      </p:tavLst>
                                    </p:anim>
                                    <p:animEffect transition="in" filter="wipe(up)">
                                      <p:cBhvr>
                                        <p:cTn id="8"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7391" y="34734"/>
            <a:ext cx="8061181" cy="523220"/>
          </a:xfrm>
          <a:prstGeom prst="rect">
            <a:avLst/>
          </a:prstGeom>
        </p:spPr>
        <p:txBody>
          <a:bodyPr wrap="none">
            <a:spAutoFit/>
          </a:bodyPr>
          <a:lstStyle/>
          <a:p>
            <a:r>
              <a:rPr lang="en-US" altLang="zh-CN" sz="1400" b="1" dirty="0"/>
              <a:t>PART FIVE </a:t>
            </a:r>
            <a:r>
              <a:rPr lang="zh-CN" altLang="en-US" sz="1400" b="1" dirty="0">
                <a:latin typeface="+mj-lt"/>
                <a:ea typeface="微软雅黑" panose="020B0503020204020204" charset="-122"/>
              </a:rPr>
              <a:t>Sentiment </a:t>
            </a:r>
            <a:r>
              <a:rPr lang="en-US" altLang="zh-CN" sz="1400" b="1" dirty="0">
                <a:latin typeface="+mj-lt"/>
                <a:ea typeface="微软雅黑" panose="020B0503020204020204" charset="-122"/>
              </a:rPr>
              <a:t>Index construction &amp; Quantitative strategy construction and evaluation</a:t>
            </a:r>
          </a:p>
          <a:p>
            <a:endParaRPr lang="zh-CN" altLang="en-US" sz="1400" b="1" dirty="0"/>
          </a:p>
        </p:txBody>
      </p:sp>
      <p:sp>
        <p:nvSpPr>
          <p:cNvPr id="3" name="椭圆 2"/>
          <p:cNvSpPr/>
          <p:nvPr/>
        </p:nvSpPr>
        <p:spPr>
          <a:xfrm>
            <a:off x="7912873" y="157740"/>
            <a:ext cx="130917" cy="113341"/>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4400"/>
          </a:p>
        </p:txBody>
      </p:sp>
      <p:pic>
        <p:nvPicPr>
          <p:cNvPr id="6" name="图片 5"/>
          <p:cNvPicPr>
            <a:picLocks noChangeAspect="1"/>
          </p:cNvPicPr>
          <p:nvPr/>
        </p:nvPicPr>
        <p:blipFill rotWithShape="1">
          <a:blip r:embed="rId2"/>
          <a:srcRect l="48897"/>
          <a:stretch>
            <a:fillRect/>
          </a:stretch>
        </p:blipFill>
        <p:spPr>
          <a:xfrm>
            <a:off x="0" y="356349"/>
            <a:ext cx="3137336" cy="6145301"/>
          </a:xfrm>
          <a:prstGeom prst="rect">
            <a:avLst/>
          </a:prstGeom>
        </p:spPr>
      </p:pic>
      <p:grpSp>
        <p:nvGrpSpPr>
          <p:cNvPr id="77" name="组合 76"/>
          <p:cNvGrpSpPr/>
          <p:nvPr/>
        </p:nvGrpSpPr>
        <p:grpSpPr>
          <a:xfrm>
            <a:off x="-25400" y="1732467"/>
            <a:ext cx="4494766" cy="4476795"/>
            <a:chOff x="-25400" y="1732467"/>
            <a:chExt cx="4494766" cy="4476795"/>
          </a:xfrm>
        </p:grpSpPr>
        <p:sp>
          <p:nvSpPr>
            <p:cNvPr id="10" name="任意多边形 9"/>
            <p:cNvSpPr/>
            <p:nvPr/>
          </p:nvSpPr>
          <p:spPr>
            <a:xfrm>
              <a:off x="-25400" y="1786467"/>
              <a:ext cx="4445000" cy="1659466"/>
            </a:xfrm>
            <a:custGeom>
              <a:avLst/>
              <a:gdLst>
                <a:gd name="connsiteX0" fmla="*/ 0 w 4445000"/>
                <a:gd name="connsiteY0" fmla="*/ 1659466 h 1659466"/>
                <a:gd name="connsiteX1" fmla="*/ 2472267 w 4445000"/>
                <a:gd name="connsiteY1" fmla="*/ 0 h 1659466"/>
                <a:gd name="connsiteX2" fmla="*/ 4445000 w 4445000"/>
                <a:gd name="connsiteY2" fmla="*/ 0 h 1659466"/>
              </a:gdLst>
              <a:ahLst/>
              <a:cxnLst>
                <a:cxn ang="0">
                  <a:pos x="connsiteX0" y="connsiteY0"/>
                </a:cxn>
                <a:cxn ang="0">
                  <a:pos x="connsiteX1" y="connsiteY1"/>
                </a:cxn>
                <a:cxn ang="0">
                  <a:pos x="connsiteX2" y="connsiteY2"/>
                </a:cxn>
              </a:cxnLst>
              <a:rect l="l" t="t" r="r" b="b"/>
              <a:pathLst>
                <a:path w="4445000" h="1659466">
                  <a:moveTo>
                    <a:pt x="0" y="1659466"/>
                  </a:moveTo>
                  <a:lnTo>
                    <a:pt x="2472267" y="0"/>
                  </a:lnTo>
                  <a:lnTo>
                    <a:pt x="4445000" y="0"/>
                  </a:lnTo>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p:cNvGrpSpPr/>
            <p:nvPr/>
          </p:nvGrpSpPr>
          <p:grpSpPr>
            <a:xfrm flipV="1">
              <a:off x="-25400" y="3403598"/>
              <a:ext cx="4470400" cy="2751667"/>
              <a:chOff x="-25400" y="702733"/>
              <a:chExt cx="4470400" cy="2751667"/>
            </a:xfrm>
          </p:grpSpPr>
          <p:sp>
            <p:nvSpPr>
              <p:cNvPr id="14" name="任意多边形 13"/>
              <p:cNvSpPr/>
              <p:nvPr/>
            </p:nvSpPr>
            <p:spPr>
              <a:xfrm>
                <a:off x="-8467" y="702733"/>
                <a:ext cx="4453467" cy="2743200"/>
              </a:xfrm>
              <a:custGeom>
                <a:avLst/>
                <a:gdLst>
                  <a:gd name="connsiteX0" fmla="*/ 0 w 4453467"/>
                  <a:gd name="connsiteY0" fmla="*/ 2743200 h 2743200"/>
                  <a:gd name="connsiteX1" fmla="*/ 1837267 w 4453467"/>
                  <a:gd name="connsiteY1" fmla="*/ 0 h 2743200"/>
                  <a:gd name="connsiteX2" fmla="*/ 4453467 w 4453467"/>
                  <a:gd name="connsiteY2" fmla="*/ 0 h 2743200"/>
                </a:gdLst>
                <a:ahLst/>
                <a:cxnLst>
                  <a:cxn ang="0">
                    <a:pos x="connsiteX0" y="connsiteY0"/>
                  </a:cxn>
                  <a:cxn ang="0">
                    <a:pos x="connsiteX1" y="connsiteY1"/>
                  </a:cxn>
                  <a:cxn ang="0">
                    <a:pos x="connsiteX2" y="connsiteY2"/>
                  </a:cxn>
                </a:cxnLst>
                <a:rect l="l" t="t" r="r" b="b"/>
                <a:pathLst>
                  <a:path w="4453467" h="2743200">
                    <a:moveTo>
                      <a:pt x="0" y="2743200"/>
                    </a:moveTo>
                    <a:lnTo>
                      <a:pt x="1837267" y="0"/>
                    </a:lnTo>
                    <a:lnTo>
                      <a:pt x="4453467" y="0"/>
                    </a:lnTo>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任意多边形 15"/>
              <p:cNvSpPr/>
              <p:nvPr/>
            </p:nvSpPr>
            <p:spPr>
              <a:xfrm>
                <a:off x="-25400" y="2861733"/>
                <a:ext cx="4394200" cy="592667"/>
              </a:xfrm>
              <a:custGeom>
                <a:avLst/>
                <a:gdLst>
                  <a:gd name="connsiteX0" fmla="*/ 0 w 4394200"/>
                  <a:gd name="connsiteY0" fmla="*/ 592667 h 592667"/>
                  <a:gd name="connsiteX1" fmla="*/ 2912533 w 4394200"/>
                  <a:gd name="connsiteY1" fmla="*/ 0 h 592667"/>
                  <a:gd name="connsiteX2" fmla="*/ 4394200 w 4394200"/>
                  <a:gd name="connsiteY2" fmla="*/ 0 h 592667"/>
                </a:gdLst>
                <a:ahLst/>
                <a:cxnLst>
                  <a:cxn ang="0">
                    <a:pos x="connsiteX0" y="connsiteY0"/>
                  </a:cxn>
                  <a:cxn ang="0">
                    <a:pos x="connsiteX1" y="connsiteY1"/>
                  </a:cxn>
                  <a:cxn ang="0">
                    <a:pos x="connsiteX2" y="connsiteY2"/>
                  </a:cxn>
                </a:cxnLst>
                <a:rect l="l" t="t" r="r" b="b"/>
                <a:pathLst>
                  <a:path w="4394200" h="592667">
                    <a:moveTo>
                      <a:pt x="0" y="592667"/>
                    </a:moveTo>
                    <a:lnTo>
                      <a:pt x="2912533" y="0"/>
                    </a:lnTo>
                    <a:lnTo>
                      <a:pt x="4394200" y="0"/>
                    </a:lnTo>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8" name="椭圆 17"/>
            <p:cNvSpPr/>
            <p:nvPr/>
          </p:nvSpPr>
          <p:spPr>
            <a:xfrm>
              <a:off x="4361366" y="1732467"/>
              <a:ext cx="108000" cy="108000"/>
            </a:xfrm>
            <a:prstGeom prst="ellipse">
              <a:avLst/>
            </a:prstGeom>
            <a:solidFill>
              <a:srgbClr val="FFC000"/>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0" name="椭圆 19"/>
            <p:cNvSpPr/>
            <p:nvPr/>
          </p:nvSpPr>
          <p:spPr>
            <a:xfrm>
              <a:off x="4361366" y="3933800"/>
              <a:ext cx="108000" cy="108000"/>
            </a:xfrm>
            <a:prstGeom prst="ellipse">
              <a:avLst/>
            </a:prstGeom>
            <a:solidFill>
              <a:srgbClr val="92D050"/>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2" name="椭圆 21"/>
            <p:cNvSpPr/>
            <p:nvPr/>
          </p:nvSpPr>
          <p:spPr>
            <a:xfrm>
              <a:off x="4361366" y="6101262"/>
              <a:ext cx="108000" cy="108000"/>
            </a:xfrm>
            <a:prstGeom prst="ellipse">
              <a:avLst/>
            </a:prstGeom>
            <a:solidFill>
              <a:srgbClr val="002060"/>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grpSp>
        <p:nvGrpSpPr>
          <p:cNvPr id="79" name="组合 78"/>
          <p:cNvGrpSpPr/>
          <p:nvPr/>
        </p:nvGrpSpPr>
        <p:grpSpPr>
          <a:xfrm>
            <a:off x="5523038" y="1526425"/>
            <a:ext cx="5163374" cy="739263"/>
            <a:chOff x="4568825" y="438589"/>
            <a:chExt cx="3174910" cy="739263"/>
          </a:xfrm>
        </p:grpSpPr>
        <p:grpSp>
          <p:nvGrpSpPr>
            <p:cNvPr id="81" name="组合 80"/>
            <p:cNvGrpSpPr/>
            <p:nvPr/>
          </p:nvGrpSpPr>
          <p:grpSpPr>
            <a:xfrm>
              <a:off x="4568825" y="438589"/>
              <a:ext cx="3174910" cy="739263"/>
              <a:chOff x="888096" y="1000203"/>
              <a:chExt cx="5878309" cy="1368737"/>
            </a:xfrm>
          </p:grpSpPr>
          <p:sp>
            <p:nvSpPr>
              <p:cNvPr id="83" name="矩形 82"/>
              <p:cNvSpPr/>
              <p:nvPr/>
            </p:nvSpPr>
            <p:spPr>
              <a:xfrm>
                <a:off x="911225" y="1045635"/>
                <a:ext cx="5796051" cy="1239856"/>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84" name="椭圆 83"/>
              <p:cNvSpPr/>
              <p:nvPr/>
            </p:nvSpPr>
            <p:spPr>
              <a:xfrm>
                <a:off x="888096" y="1000203"/>
                <a:ext cx="72000" cy="72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85" name="椭圆 84"/>
              <p:cNvSpPr/>
              <p:nvPr/>
            </p:nvSpPr>
            <p:spPr>
              <a:xfrm>
                <a:off x="888096" y="2296939"/>
                <a:ext cx="72000" cy="72001"/>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86" name="椭圆 85"/>
              <p:cNvSpPr/>
              <p:nvPr/>
            </p:nvSpPr>
            <p:spPr>
              <a:xfrm>
                <a:off x="6694405" y="2296939"/>
                <a:ext cx="72000" cy="72001"/>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87" name="椭圆 86"/>
              <p:cNvSpPr/>
              <p:nvPr/>
            </p:nvSpPr>
            <p:spPr>
              <a:xfrm>
                <a:off x="6671275" y="1046674"/>
                <a:ext cx="72000" cy="72001"/>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sp>
          <p:nvSpPr>
            <p:cNvPr id="82" name="矩形 81"/>
            <p:cNvSpPr/>
            <p:nvPr/>
          </p:nvSpPr>
          <p:spPr>
            <a:xfrm>
              <a:off x="4600761" y="607216"/>
              <a:ext cx="3104087" cy="369332"/>
            </a:xfrm>
            <a:prstGeom prst="rect">
              <a:avLst/>
            </a:prstGeom>
          </p:spPr>
          <p:txBody>
            <a:bodyPr wrap="square">
              <a:spAutoFit/>
            </a:bodyPr>
            <a:lstStyle/>
            <a:p>
              <a:pPr algn="just"/>
              <a:r>
                <a:rPr lang="en-US" altLang="zh-CN" dirty="0"/>
                <a:t>Construct Sentiment Index </a:t>
              </a:r>
            </a:p>
          </p:txBody>
        </p:sp>
      </p:grpSp>
      <p:grpSp>
        <p:nvGrpSpPr>
          <p:cNvPr id="97" name="组合 96"/>
          <p:cNvGrpSpPr/>
          <p:nvPr/>
        </p:nvGrpSpPr>
        <p:grpSpPr>
          <a:xfrm>
            <a:off x="5499235" y="3721558"/>
            <a:ext cx="5048194" cy="682754"/>
            <a:chOff x="4568825" y="438589"/>
            <a:chExt cx="2300757" cy="509896"/>
          </a:xfrm>
        </p:grpSpPr>
        <p:grpSp>
          <p:nvGrpSpPr>
            <p:cNvPr id="99" name="组合 98"/>
            <p:cNvGrpSpPr/>
            <p:nvPr/>
          </p:nvGrpSpPr>
          <p:grpSpPr>
            <a:xfrm>
              <a:off x="4568825" y="438589"/>
              <a:ext cx="2300757" cy="509896"/>
              <a:chOff x="888096" y="1000203"/>
              <a:chExt cx="4259825" cy="944066"/>
            </a:xfrm>
          </p:grpSpPr>
          <p:sp>
            <p:nvSpPr>
              <p:cNvPr id="101" name="矩形 100"/>
              <p:cNvSpPr/>
              <p:nvPr/>
            </p:nvSpPr>
            <p:spPr>
              <a:xfrm>
                <a:off x="911225" y="1045634"/>
                <a:ext cx="4199467" cy="872066"/>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02" name="椭圆 101"/>
              <p:cNvSpPr/>
              <p:nvPr/>
            </p:nvSpPr>
            <p:spPr>
              <a:xfrm>
                <a:off x="888096" y="1000203"/>
                <a:ext cx="72000" cy="72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03" name="椭圆 102"/>
              <p:cNvSpPr/>
              <p:nvPr/>
            </p:nvSpPr>
            <p:spPr>
              <a:xfrm>
                <a:off x="888096" y="1872269"/>
                <a:ext cx="72000" cy="72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04" name="椭圆 103"/>
              <p:cNvSpPr/>
              <p:nvPr/>
            </p:nvSpPr>
            <p:spPr>
              <a:xfrm>
                <a:off x="5075921" y="1872269"/>
                <a:ext cx="72000" cy="72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05" name="椭圆 104"/>
              <p:cNvSpPr/>
              <p:nvPr/>
            </p:nvSpPr>
            <p:spPr>
              <a:xfrm>
                <a:off x="5074692" y="1009634"/>
                <a:ext cx="72000" cy="72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sp>
          <p:nvSpPr>
            <p:cNvPr id="100" name="矩形 99"/>
            <p:cNvSpPr/>
            <p:nvPr/>
          </p:nvSpPr>
          <p:spPr>
            <a:xfrm>
              <a:off x="4592057" y="556916"/>
              <a:ext cx="1053675" cy="275825"/>
            </a:xfrm>
            <a:prstGeom prst="rect">
              <a:avLst/>
            </a:prstGeom>
          </p:spPr>
          <p:txBody>
            <a:bodyPr wrap="none">
              <a:spAutoFit/>
            </a:bodyPr>
            <a:lstStyle/>
            <a:p>
              <a:r>
                <a:rPr lang="en-US" altLang="zh-CN" dirty="0"/>
                <a:t>Quantitative strategy</a:t>
              </a:r>
              <a:endParaRPr lang="zh-CN" altLang="en-US" dirty="0"/>
            </a:p>
          </p:txBody>
        </p:sp>
      </p:grpSp>
      <p:grpSp>
        <p:nvGrpSpPr>
          <p:cNvPr id="115" name="组合 114"/>
          <p:cNvGrpSpPr/>
          <p:nvPr/>
        </p:nvGrpSpPr>
        <p:grpSpPr>
          <a:xfrm>
            <a:off x="5523038" y="5855321"/>
            <a:ext cx="5004486" cy="712864"/>
            <a:chOff x="4568825" y="438589"/>
            <a:chExt cx="2300757" cy="509896"/>
          </a:xfrm>
        </p:grpSpPr>
        <p:grpSp>
          <p:nvGrpSpPr>
            <p:cNvPr id="117" name="组合 116"/>
            <p:cNvGrpSpPr/>
            <p:nvPr/>
          </p:nvGrpSpPr>
          <p:grpSpPr>
            <a:xfrm>
              <a:off x="4568825" y="438589"/>
              <a:ext cx="2300757" cy="509896"/>
              <a:chOff x="888096" y="1000203"/>
              <a:chExt cx="4259825" cy="944066"/>
            </a:xfrm>
          </p:grpSpPr>
          <p:sp>
            <p:nvSpPr>
              <p:cNvPr id="119" name="矩形 118"/>
              <p:cNvSpPr/>
              <p:nvPr/>
            </p:nvSpPr>
            <p:spPr>
              <a:xfrm>
                <a:off x="911225" y="1045634"/>
                <a:ext cx="4199467" cy="872066"/>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20" name="椭圆 119"/>
              <p:cNvSpPr/>
              <p:nvPr/>
            </p:nvSpPr>
            <p:spPr>
              <a:xfrm>
                <a:off x="888096" y="1000203"/>
                <a:ext cx="72000" cy="72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21" name="椭圆 120"/>
              <p:cNvSpPr/>
              <p:nvPr/>
            </p:nvSpPr>
            <p:spPr>
              <a:xfrm>
                <a:off x="888096" y="1872269"/>
                <a:ext cx="72000" cy="72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22" name="椭圆 121"/>
              <p:cNvSpPr/>
              <p:nvPr/>
            </p:nvSpPr>
            <p:spPr>
              <a:xfrm>
                <a:off x="5075921" y="1872269"/>
                <a:ext cx="72000" cy="72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23" name="椭圆 122"/>
              <p:cNvSpPr/>
              <p:nvPr/>
            </p:nvSpPr>
            <p:spPr>
              <a:xfrm>
                <a:off x="5074692" y="1009634"/>
                <a:ext cx="72000" cy="72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sp>
          <p:nvSpPr>
            <p:cNvPr id="118" name="矩形 117"/>
            <p:cNvSpPr/>
            <p:nvPr/>
          </p:nvSpPr>
          <p:spPr>
            <a:xfrm>
              <a:off x="4592519" y="575470"/>
              <a:ext cx="564219" cy="264175"/>
            </a:xfrm>
            <a:prstGeom prst="rect">
              <a:avLst/>
            </a:prstGeom>
          </p:spPr>
          <p:txBody>
            <a:bodyPr wrap="none">
              <a:spAutoFit/>
            </a:bodyPr>
            <a:lstStyle/>
            <a:p>
              <a:r>
                <a:rPr lang="en-US" altLang="zh-CN" dirty="0"/>
                <a:t>Evaluation</a:t>
              </a:r>
            </a:p>
          </p:txBody>
        </p:sp>
      </p:grpSp>
      <p:sp>
        <p:nvSpPr>
          <p:cNvPr id="125" name="文本框 124"/>
          <p:cNvSpPr txBox="1"/>
          <p:nvPr/>
        </p:nvSpPr>
        <p:spPr>
          <a:xfrm>
            <a:off x="4013200" y="1524000"/>
            <a:ext cx="378630" cy="523220"/>
          </a:xfrm>
          <a:prstGeom prst="rect">
            <a:avLst/>
          </a:prstGeom>
          <a:noFill/>
        </p:spPr>
        <p:txBody>
          <a:bodyPr wrap="none" rtlCol="0">
            <a:spAutoFit/>
          </a:bodyPr>
          <a:lstStyle/>
          <a:p>
            <a:r>
              <a:rPr lang="en-US" altLang="zh-CN" sz="2800" dirty="0"/>
              <a:t>1</a:t>
            </a:r>
            <a:endParaRPr lang="zh-CN" altLang="en-US" sz="2800" dirty="0"/>
          </a:p>
        </p:txBody>
      </p:sp>
      <p:sp>
        <p:nvSpPr>
          <p:cNvPr id="127" name="文本框 126"/>
          <p:cNvSpPr txBox="1"/>
          <p:nvPr/>
        </p:nvSpPr>
        <p:spPr>
          <a:xfrm>
            <a:off x="4013200" y="3708400"/>
            <a:ext cx="378630" cy="523220"/>
          </a:xfrm>
          <a:prstGeom prst="rect">
            <a:avLst/>
          </a:prstGeom>
          <a:noFill/>
        </p:spPr>
        <p:txBody>
          <a:bodyPr wrap="none" rtlCol="0">
            <a:spAutoFit/>
          </a:bodyPr>
          <a:lstStyle/>
          <a:p>
            <a:r>
              <a:rPr lang="en-US" altLang="zh-CN" sz="2800" dirty="0"/>
              <a:t>2</a:t>
            </a:r>
            <a:endParaRPr lang="zh-CN" altLang="en-US" sz="2800" dirty="0"/>
          </a:p>
        </p:txBody>
      </p:sp>
      <p:sp>
        <p:nvSpPr>
          <p:cNvPr id="129" name="文本框 128"/>
          <p:cNvSpPr txBox="1"/>
          <p:nvPr/>
        </p:nvSpPr>
        <p:spPr>
          <a:xfrm>
            <a:off x="4013200" y="5892800"/>
            <a:ext cx="378630" cy="523220"/>
          </a:xfrm>
          <a:prstGeom prst="rect">
            <a:avLst/>
          </a:prstGeom>
          <a:noFill/>
        </p:spPr>
        <p:txBody>
          <a:bodyPr wrap="none" rtlCol="0">
            <a:spAutoFit/>
          </a:bodyPr>
          <a:lstStyle/>
          <a:p>
            <a:r>
              <a:rPr lang="en-US" altLang="zh-CN" sz="2800" dirty="0"/>
              <a:t>3</a:t>
            </a:r>
            <a:endParaRPr lang="zh-CN" altLang="en-US" sz="2800" dirty="0"/>
          </a:p>
        </p:txBody>
      </p:sp>
      <p:pic>
        <p:nvPicPr>
          <p:cNvPr id="5" name="图片 4"/>
          <p:cNvPicPr>
            <a:picLocks noChangeAspect="1"/>
          </p:cNvPicPr>
          <p:nvPr/>
        </p:nvPicPr>
        <p:blipFill rotWithShape="1">
          <a:blip r:embed="rId3"/>
          <a:srcRect l="49574"/>
          <a:stretch>
            <a:fillRect/>
          </a:stretch>
        </p:blipFill>
        <p:spPr>
          <a:xfrm>
            <a:off x="-8468" y="2423354"/>
            <a:ext cx="1361780" cy="2700550"/>
          </a:xfrm>
          <a:prstGeom prst="rect">
            <a:avLst/>
          </a:prstGeom>
        </p:spPr>
      </p:pic>
      <p:sp>
        <p:nvSpPr>
          <p:cNvPr id="30" name="矩形 29"/>
          <p:cNvSpPr/>
          <p:nvPr/>
        </p:nvSpPr>
        <p:spPr>
          <a:xfrm>
            <a:off x="35391" y="3043657"/>
            <a:ext cx="1970683" cy="1077218"/>
          </a:xfrm>
          <a:prstGeom prst="rect">
            <a:avLst/>
          </a:prstGeom>
        </p:spPr>
        <p:txBody>
          <a:bodyPr wrap="square">
            <a:spAutoFit/>
          </a:bodyPr>
          <a:lstStyle/>
          <a:p>
            <a:r>
              <a:rPr lang="en-US" altLang="zh-CN" sz="1600" b="1" dirty="0">
                <a:latin typeface="+mj-lt"/>
                <a:ea typeface="微软雅黑" panose="020B0503020204020204" charset="-122"/>
              </a:rPr>
              <a:t>Quantitative strategy construction and evaluation PART</a:t>
            </a:r>
            <a:endParaRPr lang="zh-CN" altLang="en-US" sz="1600" dirty="0"/>
          </a:p>
        </p:txBody>
      </p:sp>
    </p:spTree>
    <p:extLst>
      <p:ext uri="{BB962C8B-B14F-4D97-AF65-F5344CB8AC3E}">
        <p14:creationId xmlns:p14="http://schemas.microsoft.com/office/powerpoint/2010/main" val="2607765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椭圆 2"/>
          <p:cNvSpPr/>
          <p:nvPr/>
        </p:nvSpPr>
        <p:spPr>
          <a:xfrm>
            <a:off x="6427529" y="154014"/>
            <a:ext cx="130917" cy="113341"/>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4400"/>
          </a:p>
        </p:txBody>
      </p:sp>
      <p:sp>
        <p:nvSpPr>
          <p:cNvPr id="6" name="矩形 5">
            <a:extLst>
              <a:ext uri="{FF2B5EF4-FFF2-40B4-BE49-F238E27FC236}">
                <a16:creationId xmlns:a16="http://schemas.microsoft.com/office/drawing/2014/main" id="{DC099849-946B-4354-9E22-42BD95DBC905}"/>
              </a:ext>
            </a:extLst>
          </p:cNvPr>
          <p:cNvSpPr/>
          <p:nvPr/>
        </p:nvSpPr>
        <p:spPr>
          <a:xfrm>
            <a:off x="-1" y="194081"/>
            <a:ext cx="12014792" cy="369332"/>
          </a:xfrm>
          <a:prstGeom prst="rect">
            <a:avLst/>
          </a:prstGeom>
        </p:spPr>
        <p:txBody>
          <a:bodyPr wrap="square">
            <a:spAutoFit/>
          </a:bodyPr>
          <a:lstStyle/>
          <a:p>
            <a:r>
              <a:rPr lang="en-US" altLang="zh-CN" b="1" dirty="0"/>
              <a:t>Construct Sentiment Index </a:t>
            </a:r>
          </a:p>
        </p:txBody>
      </p:sp>
      <p:sp>
        <p:nvSpPr>
          <p:cNvPr id="10" name="文本框 9">
            <a:extLst>
              <a:ext uri="{FF2B5EF4-FFF2-40B4-BE49-F238E27FC236}">
                <a16:creationId xmlns:a16="http://schemas.microsoft.com/office/drawing/2014/main" id="{5BBC5964-7BAF-4510-A3A1-61B5E86D3A02}"/>
              </a:ext>
            </a:extLst>
          </p:cNvPr>
          <p:cNvSpPr txBox="1"/>
          <p:nvPr/>
        </p:nvSpPr>
        <p:spPr>
          <a:xfrm>
            <a:off x="231172" y="603480"/>
            <a:ext cx="10470896" cy="2533707"/>
          </a:xfrm>
          <a:prstGeom prst="rect">
            <a:avLst/>
          </a:prstGeom>
          <a:noFill/>
        </p:spPr>
        <p:txBody>
          <a:bodyPr wrap="square">
            <a:spAutoFit/>
          </a:bodyPr>
          <a:lstStyle/>
          <a:p>
            <a:pPr algn="just">
              <a:lnSpc>
                <a:spcPct val="150000"/>
              </a:lnSpc>
            </a:pPr>
            <a:r>
              <a:rPr lang="en-US" altLang="zh-CN" dirty="0"/>
              <a:t>BullishPosts</a:t>
            </a:r>
          </a:p>
          <a:p>
            <a:pPr algn="just">
              <a:lnSpc>
                <a:spcPct val="150000"/>
              </a:lnSpc>
            </a:pPr>
            <a:r>
              <a:rPr lang="en-US" altLang="zh-CN" dirty="0"/>
              <a:t>NeutralPosts</a:t>
            </a:r>
          </a:p>
          <a:p>
            <a:pPr algn="just">
              <a:lnSpc>
                <a:spcPct val="150000"/>
              </a:lnSpc>
            </a:pPr>
            <a:r>
              <a:rPr lang="en-US" altLang="zh-CN" dirty="0"/>
              <a:t>BearishPosts</a:t>
            </a:r>
          </a:p>
          <a:p>
            <a:pPr algn="just">
              <a:lnSpc>
                <a:spcPct val="150000"/>
              </a:lnSpc>
            </a:pPr>
            <a:r>
              <a:rPr lang="en-US" altLang="zh-CN" dirty="0"/>
              <a:t>BullishSentIndexA: (BullishPosts - BearishPosts) / (BullishPosts + BearishPosts)</a:t>
            </a:r>
          </a:p>
          <a:p>
            <a:pPr algn="just">
              <a:lnSpc>
                <a:spcPct val="150000"/>
              </a:lnSpc>
            </a:pPr>
            <a:r>
              <a:rPr lang="en-US" altLang="zh-CN" dirty="0"/>
              <a:t>BullishSentIndexB: ln(1+BullishPosts)/(1+BearishPosts)</a:t>
            </a:r>
          </a:p>
          <a:p>
            <a:pPr algn="just">
              <a:lnSpc>
                <a:spcPct val="150000"/>
              </a:lnSpc>
            </a:pPr>
            <a:r>
              <a:rPr lang="en-US" altLang="zh-CN" dirty="0"/>
              <a:t>SentConfromIndex: 1 – (1- BullishSentIndexA^2)^0.5</a:t>
            </a:r>
          </a:p>
        </p:txBody>
      </p:sp>
      <p:sp>
        <p:nvSpPr>
          <p:cNvPr id="7" name="矩形 6">
            <a:extLst>
              <a:ext uri="{FF2B5EF4-FFF2-40B4-BE49-F238E27FC236}">
                <a16:creationId xmlns:a16="http://schemas.microsoft.com/office/drawing/2014/main" id="{A98BC966-E9E7-8B4D-B168-B313CE2B8049}"/>
              </a:ext>
            </a:extLst>
          </p:cNvPr>
          <p:cNvSpPr/>
          <p:nvPr/>
        </p:nvSpPr>
        <p:spPr>
          <a:xfrm>
            <a:off x="0" y="3399617"/>
            <a:ext cx="12014792" cy="369332"/>
          </a:xfrm>
          <a:prstGeom prst="rect">
            <a:avLst/>
          </a:prstGeom>
        </p:spPr>
        <p:txBody>
          <a:bodyPr wrap="square">
            <a:spAutoFit/>
          </a:bodyPr>
          <a:lstStyle/>
          <a:p>
            <a:r>
              <a:rPr lang="en-US" altLang="zh-CN" b="1" dirty="0"/>
              <a:t>Quantitative strategy</a:t>
            </a:r>
          </a:p>
        </p:txBody>
      </p:sp>
      <p:sp>
        <p:nvSpPr>
          <p:cNvPr id="8" name="文本框 7">
            <a:extLst>
              <a:ext uri="{FF2B5EF4-FFF2-40B4-BE49-F238E27FC236}">
                <a16:creationId xmlns:a16="http://schemas.microsoft.com/office/drawing/2014/main" id="{870B3878-B424-BE43-BD7C-79AD179843D3}"/>
              </a:ext>
            </a:extLst>
          </p:cNvPr>
          <p:cNvSpPr txBox="1"/>
          <p:nvPr/>
        </p:nvSpPr>
        <p:spPr>
          <a:xfrm>
            <a:off x="231172" y="3768949"/>
            <a:ext cx="10470896" cy="2533707"/>
          </a:xfrm>
          <a:prstGeom prst="rect">
            <a:avLst/>
          </a:prstGeom>
          <a:noFill/>
        </p:spPr>
        <p:txBody>
          <a:bodyPr wrap="square">
            <a:spAutoFit/>
          </a:bodyPr>
          <a:lstStyle/>
          <a:p>
            <a:pPr algn="just">
              <a:lnSpc>
                <a:spcPct val="150000"/>
              </a:lnSpc>
            </a:pPr>
            <a:r>
              <a:rPr lang="en-US" altLang="zh-CN" u="sng" dirty="0"/>
              <a:t>Target</a:t>
            </a:r>
            <a:r>
              <a:rPr lang="en-US" altLang="zh-CN" dirty="0"/>
              <a:t>: All stocks of SSE A shares</a:t>
            </a:r>
          </a:p>
          <a:p>
            <a:pPr algn="just">
              <a:lnSpc>
                <a:spcPct val="150000"/>
              </a:lnSpc>
            </a:pPr>
            <a:r>
              <a:rPr lang="en-US" altLang="zh-CN" u="sng" dirty="0"/>
              <a:t>Horizon</a:t>
            </a:r>
            <a:r>
              <a:rPr lang="en-US" altLang="zh-CN" dirty="0"/>
              <a:t>: 2018~2019</a:t>
            </a:r>
          </a:p>
          <a:p>
            <a:pPr algn="just">
              <a:lnSpc>
                <a:spcPct val="150000"/>
              </a:lnSpc>
            </a:pPr>
            <a:r>
              <a:rPr lang="en-US" altLang="zh-CN" u="sng" dirty="0"/>
              <a:t>Assumption</a:t>
            </a:r>
            <a:r>
              <a:rPr lang="en-US" altLang="zh-CN" dirty="0"/>
              <a:t>: All transactions will success, there is no transaction cost, and no minimum purchase limit</a:t>
            </a:r>
          </a:p>
          <a:p>
            <a:pPr algn="just">
              <a:lnSpc>
                <a:spcPct val="150000"/>
              </a:lnSpc>
            </a:pPr>
            <a:r>
              <a:rPr lang="en-US" altLang="zh-CN" u="sng" dirty="0"/>
              <a:t>Strategy</a:t>
            </a:r>
            <a:r>
              <a:rPr lang="en-US" altLang="zh-CN" dirty="0"/>
              <a:t>: Divide into five groups according to the single factor value from large to small every day. Short one unit asset of the first group and long one unit asset of the fifth group. And clear the position at the close of the market to get cash back. </a:t>
            </a:r>
          </a:p>
        </p:txBody>
      </p:sp>
    </p:spTree>
    <p:extLst>
      <p:ext uri="{BB962C8B-B14F-4D97-AF65-F5344CB8AC3E}">
        <p14:creationId xmlns:p14="http://schemas.microsoft.com/office/powerpoint/2010/main" val="2770533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椭圆 2"/>
          <p:cNvSpPr/>
          <p:nvPr/>
        </p:nvSpPr>
        <p:spPr>
          <a:xfrm>
            <a:off x="6427529" y="154014"/>
            <a:ext cx="130917" cy="113341"/>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4400"/>
          </a:p>
        </p:txBody>
      </p:sp>
      <p:sp>
        <p:nvSpPr>
          <p:cNvPr id="6" name="矩形 5">
            <a:extLst>
              <a:ext uri="{FF2B5EF4-FFF2-40B4-BE49-F238E27FC236}">
                <a16:creationId xmlns:a16="http://schemas.microsoft.com/office/drawing/2014/main" id="{DC099849-946B-4354-9E22-42BD95DBC905}"/>
              </a:ext>
            </a:extLst>
          </p:cNvPr>
          <p:cNvSpPr/>
          <p:nvPr/>
        </p:nvSpPr>
        <p:spPr>
          <a:xfrm>
            <a:off x="-1" y="194081"/>
            <a:ext cx="12014792" cy="369332"/>
          </a:xfrm>
          <a:prstGeom prst="rect">
            <a:avLst/>
          </a:prstGeom>
        </p:spPr>
        <p:txBody>
          <a:bodyPr wrap="square">
            <a:spAutoFit/>
          </a:bodyPr>
          <a:lstStyle/>
          <a:p>
            <a:r>
              <a:rPr lang="en-US" altLang="zh-CN" b="1" dirty="0"/>
              <a:t>Evaluation </a:t>
            </a:r>
          </a:p>
        </p:txBody>
      </p:sp>
      <p:sp>
        <p:nvSpPr>
          <p:cNvPr id="10" name="文本框 9">
            <a:extLst>
              <a:ext uri="{FF2B5EF4-FFF2-40B4-BE49-F238E27FC236}">
                <a16:creationId xmlns:a16="http://schemas.microsoft.com/office/drawing/2014/main" id="{5BBC5964-7BAF-4510-A3A1-61B5E86D3A02}"/>
              </a:ext>
            </a:extLst>
          </p:cNvPr>
          <p:cNvSpPr txBox="1"/>
          <p:nvPr/>
        </p:nvSpPr>
        <p:spPr>
          <a:xfrm>
            <a:off x="231172" y="603480"/>
            <a:ext cx="10470896" cy="456215"/>
          </a:xfrm>
          <a:prstGeom prst="rect">
            <a:avLst/>
          </a:prstGeom>
          <a:noFill/>
        </p:spPr>
        <p:txBody>
          <a:bodyPr wrap="square">
            <a:spAutoFit/>
          </a:bodyPr>
          <a:lstStyle/>
          <a:p>
            <a:pPr algn="just">
              <a:lnSpc>
                <a:spcPct val="150000"/>
              </a:lnSpc>
            </a:pPr>
            <a:r>
              <a:rPr lang="en-US" altLang="zh-CN" dirty="0"/>
              <a:t>Back test – BearishPost</a:t>
            </a:r>
          </a:p>
        </p:txBody>
      </p:sp>
      <p:grpSp>
        <p:nvGrpSpPr>
          <p:cNvPr id="9" name="群組 10">
            <a:extLst>
              <a:ext uri="{FF2B5EF4-FFF2-40B4-BE49-F238E27FC236}">
                <a16:creationId xmlns:a16="http://schemas.microsoft.com/office/drawing/2014/main" id="{D5089B2F-9C21-9745-8811-473C2C54AD26}"/>
              </a:ext>
            </a:extLst>
          </p:cNvPr>
          <p:cNvGrpSpPr/>
          <p:nvPr/>
        </p:nvGrpSpPr>
        <p:grpSpPr>
          <a:xfrm>
            <a:off x="501484" y="1171434"/>
            <a:ext cx="11189032" cy="5083086"/>
            <a:chOff x="576968" y="1598135"/>
            <a:chExt cx="11189032" cy="5083086"/>
          </a:xfrm>
        </p:grpSpPr>
        <p:pic>
          <p:nvPicPr>
            <p:cNvPr id="11" name="圖片 79">
              <a:extLst>
                <a:ext uri="{FF2B5EF4-FFF2-40B4-BE49-F238E27FC236}">
                  <a16:creationId xmlns:a16="http://schemas.microsoft.com/office/drawing/2014/main" id="{E499B633-4D6E-9C4C-A915-081C61E1D6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3868" y="1598135"/>
              <a:ext cx="3780000" cy="2520000"/>
            </a:xfrm>
            <a:prstGeom prst="rect">
              <a:avLst/>
            </a:prstGeom>
          </p:spPr>
        </p:pic>
        <p:pic>
          <p:nvPicPr>
            <p:cNvPr id="12" name="圖片 81">
              <a:extLst>
                <a:ext uri="{FF2B5EF4-FFF2-40B4-BE49-F238E27FC236}">
                  <a16:creationId xmlns:a16="http://schemas.microsoft.com/office/drawing/2014/main" id="{13A80864-39FD-284A-8D01-C01EF141DB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06000" y="1598135"/>
              <a:ext cx="3780000" cy="2520000"/>
            </a:xfrm>
            <a:prstGeom prst="rect">
              <a:avLst/>
            </a:prstGeom>
          </p:spPr>
        </p:pic>
        <p:pic>
          <p:nvPicPr>
            <p:cNvPr id="13" name="圖片 85">
              <a:extLst>
                <a:ext uri="{FF2B5EF4-FFF2-40B4-BE49-F238E27FC236}">
                  <a16:creationId xmlns:a16="http://schemas.microsoft.com/office/drawing/2014/main" id="{4B603E9A-1C08-D84B-898C-0195D184DEF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6968" y="4073945"/>
              <a:ext cx="3780000" cy="2520000"/>
            </a:xfrm>
            <a:prstGeom prst="rect">
              <a:avLst/>
            </a:prstGeom>
          </p:spPr>
        </p:pic>
        <p:pic>
          <p:nvPicPr>
            <p:cNvPr id="14" name="圖片 87">
              <a:extLst>
                <a:ext uri="{FF2B5EF4-FFF2-40B4-BE49-F238E27FC236}">
                  <a16:creationId xmlns:a16="http://schemas.microsoft.com/office/drawing/2014/main" id="{30A279E0-9670-9641-92E6-DB39B2497CA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63868" y="4161221"/>
              <a:ext cx="3780000" cy="2520000"/>
            </a:xfrm>
            <a:prstGeom prst="rect">
              <a:avLst/>
            </a:prstGeom>
          </p:spPr>
        </p:pic>
        <p:pic>
          <p:nvPicPr>
            <p:cNvPr id="15" name="圖片 89">
              <a:extLst>
                <a:ext uri="{FF2B5EF4-FFF2-40B4-BE49-F238E27FC236}">
                  <a16:creationId xmlns:a16="http://schemas.microsoft.com/office/drawing/2014/main" id="{AE8029C2-687D-0A40-B475-17FDFCE3F83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86000" y="4073945"/>
              <a:ext cx="3780000" cy="2520000"/>
            </a:xfrm>
            <a:prstGeom prst="rect">
              <a:avLst/>
            </a:prstGeom>
          </p:spPr>
        </p:pic>
        <p:pic>
          <p:nvPicPr>
            <p:cNvPr id="16" name="圖片 9">
              <a:extLst>
                <a:ext uri="{FF2B5EF4-FFF2-40B4-BE49-F238E27FC236}">
                  <a16:creationId xmlns:a16="http://schemas.microsoft.com/office/drawing/2014/main" id="{9BA83FDD-6226-384F-BEA0-5AB66EED444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979100" y="1619678"/>
              <a:ext cx="3780000" cy="2520000"/>
            </a:xfrm>
            <a:prstGeom prst="rect">
              <a:avLst/>
            </a:prstGeom>
          </p:spPr>
        </p:pic>
      </p:grpSp>
    </p:spTree>
    <p:extLst>
      <p:ext uri="{BB962C8B-B14F-4D97-AF65-F5344CB8AC3E}">
        <p14:creationId xmlns:p14="http://schemas.microsoft.com/office/powerpoint/2010/main" val="3653284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椭圆 2"/>
          <p:cNvSpPr/>
          <p:nvPr/>
        </p:nvSpPr>
        <p:spPr>
          <a:xfrm>
            <a:off x="6427529" y="154014"/>
            <a:ext cx="130917" cy="113341"/>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4400"/>
          </a:p>
        </p:txBody>
      </p:sp>
      <p:sp>
        <p:nvSpPr>
          <p:cNvPr id="6" name="矩形 5">
            <a:extLst>
              <a:ext uri="{FF2B5EF4-FFF2-40B4-BE49-F238E27FC236}">
                <a16:creationId xmlns:a16="http://schemas.microsoft.com/office/drawing/2014/main" id="{DC099849-946B-4354-9E22-42BD95DBC905}"/>
              </a:ext>
            </a:extLst>
          </p:cNvPr>
          <p:cNvSpPr/>
          <p:nvPr/>
        </p:nvSpPr>
        <p:spPr>
          <a:xfrm>
            <a:off x="-1" y="194081"/>
            <a:ext cx="12014792" cy="369332"/>
          </a:xfrm>
          <a:prstGeom prst="rect">
            <a:avLst/>
          </a:prstGeom>
        </p:spPr>
        <p:txBody>
          <a:bodyPr wrap="square">
            <a:spAutoFit/>
          </a:bodyPr>
          <a:lstStyle/>
          <a:p>
            <a:r>
              <a:rPr lang="en-US" altLang="zh-CN" b="1" dirty="0"/>
              <a:t>Evaluation </a:t>
            </a:r>
          </a:p>
        </p:txBody>
      </p:sp>
      <p:sp>
        <p:nvSpPr>
          <p:cNvPr id="10" name="文本框 9">
            <a:extLst>
              <a:ext uri="{FF2B5EF4-FFF2-40B4-BE49-F238E27FC236}">
                <a16:creationId xmlns:a16="http://schemas.microsoft.com/office/drawing/2014/main" id="{5BBC5964-7BAF-4510-A3A1-61B5E86D3A02}"/>
              </a:ext>
            </a:extLst>
          </p:cNvPr>
          <p:cNvSpPr txBox="1"/>
          <p:nvPr/>
        </p:nvSpPr>
        <p:spPr>
          <a:xfrm>
            <a:off x="231172" y="603480"/>
            <a:ext cx="10470896" cy="456215"/>
          </a:xfrm>
          <a:prstGeom prst="rect">
            <a:avLst/>
          </a:prstGeom>
          <a:noFill/>
        </p:spPr>
        <p:txBody>
          <a:bodyPr wrap="square">
            <a:spAutoFit/>
          </a:bodyPr>
          <a:lstStyle/>
          <a:p>
            <a:pPr algn="just">
              <a:lnSpc>
                <a:spcPct val="150000"/>
              </a:lnSpc>
            </a:pPr>
            <a:r>
              <a:rPr lang="en-US" altLang="zh-CN" dirty="0"/>
              <a:t>Back test – BullishPost</a:t>
            </a:r>
          </a:p>
        </p:txBody>
      </p:sp>
      <p:grpSp>
        <p:nvGrpSpPr>
          <p:cNvPr id="17" name="群組 6">
            <a:extLst>
              <a:ext uri="{FF2B5EF4-FFF2-40B4-BE49-F238E27FC236}">
                <a16:creationId xmlns:a16="http://schemas.microsoft.com/office/drawing/2014/main" id="{B83A9795-2B07-D542-AAC0-CD9560DAA4B0}"/>
              </a:ext>
            </a:extLst>
          </p:cNvPr>
          <p:cNvGrpSpPr/>
          <p:nvPr/>
        </p:nvGrpSpPr>
        <p:grpSpPr>
          <a:xfrm>
            <a:off x="501484" y="1233600"/>
            <a:ext cx="11189032" cy="5081687"/>
            <a:chOff x="576968" y="1598135"/>
            <a:chExt cx="11189032" cy="5081687"/>
          </a:xfrm>
        </p:grpSpPr>
        <p:pic>
          <p:nvPicPr>
            <p:cNvPr id="18" name="圖片 7">
              <a:extLst>
                <a:ext uri="{FF2B5EF4-FFF2-40B4-BE49-F238E27FC236}">
                  <a16:creationId xmlns:a16="http://schemas.microsoft.com/office/drawing/2014/main" id="{3C49A7C5-71D2-574A-8065-F7A34892C85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86911" y="1598135"/>
              <a:ext cx="3773913" cy="2520000"/>
            </a:xfrm>
            <a:prstGeom prst="rect">
              <a:avLst/>
            </a:prstGeom>
          </p:spPr>
        </p:pic>
        <p:pic>
          <p:nvPicPr>
            <p:cNvPr id="19" name="圖片 8">
              <a:extLst>
                <a:ext uri="{FF2B5EF4-FFF2-40B4-BE49-F238E27FC236}">
                  <a16:creationId xmlns:a16="http://schemas.microsoft.com/office/drawing/2014/main" id="{754FF545-904A-D644-9551-491EF243B7D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206000" y="1599151"/>
              <a:ext cx="3780000" cy="2517967"/>
            </a:xfrm>
            <a:prstGeom prst="rect">
              <a:avLst/>
            </a:prstGeom>
          </p:spPr>
        </p:pic>
        <p:pic>
          <p:nvPicPr>
            <p:cNvPr id="20" name="圖片 9">
              <a:extLst>
                <a:ext uri="{FF2B5EF4-FFF2-40B4-BE49-F238E27FC236}">
                  <a16:creationId xmlns:a16="http://schemas.microsoft.com/office/drawing/2014/main" id="{F871996D-383D-CD4B-B107-2F0110A1A96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76968" y="4073945"/>
              <a:ext cx="3780000" cy="2519999"/>
            </a:xfrm>
            <a:prstGeom prst="rect">
              <a:avLst/>
            </a:prstGeom>
          </p:spPr>
        </p:pic>
        <p:pic>
          <p:nvPicPr>
            <p:cNvPr id="21" name="圖片 10">
              <a:extLst>
                <a:ext uri="{FF2B5EF4-FFF2-40B4-BE49-F238E27FC236}">
                  <a16:creationId xmlns:a16="http://schemas.microsoft.com/office/drawing/2014/main" id="{8060ABDF-17E6-6242-8663-AA3E88EEAD4F}"/>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363868" y="4162619"/>
              <a:ext cx="3780000" cy="2517203"/>
            </a:xfrm>
            <a:prstGeom prst="rect">
              <a:avLst/>
            </a:prstGeom>
          </p:spPr>
        </p:pic>
        <p:pic>
          <p:nvPicPr>
            <p:cNvPr id="22" name="圖片 11">
              <a:extLst>
                <a:ext uri="{FF2B5EF4-FFF2-40B4-BE49-F238E27FC236}">
                  <a16:creationId xmlns:a16="http://schemas.microsoft.com/office/drawing/2014/main" id="{D41F7D0E-62A4-5B42-B6EB-82F5EB47D50C}"/>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7986000" y="4073945"/>
              <a:ext cx="3780000" cy="2519999"/>
            </a:xfrm>
            <a:prstGeom prst="rect">
              <a:avLst/>
            </a:prstGeom>
          </p:spPr>
        </p:pic>
        <p:pic>
          <p:nvPicPr>
            <p:cNvPr id="23" name="圖片 12">
              <a:extLst>
                <a:ext uri="{FF2B5EF4-FFF2-40B4-BE49-F238E27FC236}">
                  <a16:creationId xmlns:a16="http://schemas.microsoft.com/office/drawing/2014/main" id="{3D63CCA1-CC3C-234C-8984-9AFF408EE881}"/>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7982143" y="1619678"/>
              <a:ext cx="3773913" cy="2520000"/>
            </a:xfrm>
            <a:prstGeom prst="rect">
              <a:avLst/>
            </a:prstGeom>
          </p:spPr>
        </p:pic>
      </p:grpSp>
    </p:spTree>
    <p:extLst>
      <p:ext uri="{BB962C8B-B14F-4D97-AF65-F5344CB8AC3E}">
        <p14:creationId xmlns:p14="http://schemas.microsoft.com/office/powerpoint/2010/main" val="1059038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椭圆 2"/>
          <p:cNvSpPr/>
          <p:nvPr/>
        </p:nvSpPr>
        <p:spPr>
          <a:xfrm>
            <a:off x="6427529" y="154014"/>
            <a:ext cx="130917" cy="113341"/>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4400"/>
          </a:p>
        </p:txBody>
      </p:sp>
      <p:sp>
        <p:nvSpPr>
          <p:cNvPr id="6" name="矩形 5">
            <a:extLst>
              <a:ext uri="{FF2B5EF4-FFF2-40B4-BE49-F238E27FC236}">
                <a16:creationId xmlns:a16="http://schemas.microsoft.com/office/drawing/2014/main" id="{DC099849-946B-4354-9E22-42BD95DBC905}"/>
              </a:ext>
            </a:extLst>
          </p:cNvPr>
          <p:cNvSpPr/>
          <p:nvPr/>
        </p:nvSpPr>
        <p:spPr>
          <a:xfrm>
            <a:off x="-1" y="194081"/>
            <a:ext cx="12014792" cy="369332"/>
          </a:xfrm>
          <a:prstGeom prst="rect">
            <a:avLst/>
          </a:prstGeom>
        </p:spPr>
        <p:txBody>
          <a:bodyPr wrap="square">
            <a:spAutoFit/>
          </a:bodyPr>
          <a:lstStyle/>
          <a:p>
            <a:r>
              <a:rPr lang="en-US" altLang="zh-CN" b="1" dirty="0"/>
              <a:t>Evaluation </a:t>
            </a:r>
          </a:p>
        </p:txBody>
      </p:sp>
      <p:sp>
        <p:nvSpPr>
          <p:cNvPr id="10" name="文本框 9">
            <a:extLst>
              <a:ext uri="{FF2B5EF4-FFF2-40B4-BE49-F238E27FC236}">
                <a16:creationId xmlns:a16="http://schemas.microsoft.com/office/drawing/2014/main" id="{5BBC5964-7BAF-4510-A3A1-61B5E86D3A02}"/>
              </a:ext>
            </a:extLst>
          </p:cNvPr>
          <p:cNvSpPr txBox="1"/>
          <p:nvPr/>
        </p:nvSpPr>
        <p:spPr>
          <a:xfrm>
            <a:off x="231172" y="603480"/>
            <a:ext cx="10470896" cy="456215"/>
          </a:xfrm>
          <a:prstGeom prst="rect">
            <a:avLst/>
          </a:prstGeom>
          <a:noFill/>
        </p:spPr>
        <p:txBody>
          <a:bodyPr wrap="square">
            <a:spAutoFit/>
          </a:bodyPr>
          <a:lstStyle/>
          <a:p>
            <a:pPr algn="just">
              <a:lnSpc>
                <a:spcPct val="150000"/>
              </a:lnSpc>
            </a:pPr>
            <a:r>
              <a:rPr lang="en-US" altLang="zh-CN" dirty="0"/>
              <a:t>Back test – NeutralPost</a:t>
            </a:r>
          </a:p>
        </p:txBody>
      </p:sp>
      <p:grpSp>
        <p:nvGrpSpPr>
          <p:cNvPr id="12" name="群組 6">
            <a:extLst>
              <a:ext uri="{FF2B5EF4-FFF2-40B4-BE49-F238E27FC236}">
                <a16:creationId xmlns:a16="http://schemas.microsoft.com/office/drawing/2014/main" id="{A572FC28-8C40-6B45-A839-C92DA5D04340}"/>
              </a:ext>
            </a:extLst>
          </p:cNvPr>
          <p:cNvGrpSpPr/>
          <p:nvPr/>
        </p:nvGrpSpPr>
        <p:grpSpPr>
          <a:xfrm>
            <a:off x="504630" y="1172833"/>
            <a:ext cx="11182740" cy="5081687"/>
            <a:chOff x="580114" y="1598135"/>
            <a:chExt cx="11182740" cy="5081687"/>
          </a:xfrm>
        </p:grpSpPr>
        <p:pic>
          <p:nvPicPr>
            <p:cNvPr id="13" name="圖片 7">
              <a:extLst>
                <a:ext uri="{FF2B5EF4-FFF2-40B4-BE49-F238E27FC236}">
                  <a16:creationId xmlns:a16="http://schemas.microsoft.com/office/drawing/2014/main" id="{632EE394-7322-3C43-A679-B58C44EF43F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87012" y="1598135"/>
              <a:ext cx="3773710" cy="2520000"/>
            </a:xfrm>
            <a:prstGeom prst="rect">
              <a:avLst/>
            </a:prstGeom>
          </p:spPr>
        </p:pic>
        <p:pic>
          <p:nvPicPr>
            <p:cNvPr id="14" name="圖片 8">
              <a:extLst>
                <a:ext uri="{FF2B5EF4-FFF2-40B4-BE49-F238E27FC236}">
                  <a16:creationId xmlns:a16="http://schemas.microsoft.com/office/drawing/2014/main" id="{BF37E9C9-9616-344A-9710-17966B0D5EB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210667" y="1599151"/>
              <a:ext cx="3770665" cy="2517967"/>
            </a:xfrm>
            <a:prstGeom prst="rect">
              <a:avLst/>
            </a:prstGeom>
          </p:spPr>
        </p:pic>
        <p:pic>
          <p:nvPicPr>
            <p:cNvPr id="15" name="圖片 9">
              <a:extLst>
                <a:ext uri="{FF2B5EF4-FFF2-40B4-BE49-F238E27FC236}">
                  <a16:creationId xmlns:a16="http://schemas.microsoft.com/office/drawing/2014/main" id="{5B978BFA-1C7B-824D-A7B3-CDA0B21C87C3}"/>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80114" y="4073945"/>
              <a:ext cx="3773708" cy="2519999"/>
            </a:xfrm>
            <a:prstGeom prst="rect">
              <a:avLst/>
            </a:prstGeom>
          </p:spPr>
        </p:pic>
        <p:pic>
          <p:nvPicPr>
            <p:cNvPr id="16" name="圖片 10">
              <a:extLst>
                <a:ext uri="{FF2B5EF4-FFF2-40B4-BE49-F238E27FC236}">
                  <a16:creationId xmlns:a16="http://schemas.microsoft.com/office/drawing/2014/main" id="{CAED6E60-ED82-5240-A92D-3E920E7118F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369107" y="4162619"/>
              <a:ext cx="3769521" cy="2517203"/>
            </a:xfrm>
            <a:prstGeom prst="rect">
              <a:avLst/>
            </a:prstGeom>
          </p:spPr>
        </p:pic>
        <p:pic>
          <p:nvPicPr>
            <p:cNvPr id="24" name="圖片 11">
              <a:extLst>
                <a:ext uri="{FF2B5EF4-FFF2-40B4-BE49-F238E27FC236}">
                  <a16:creationId xmlns:a16="http://schemas.microsoft.com/office/drawing/2014/main" id="{E3311248-13D6-BD40-AC1F-1E4BCEAB5D25}"/>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7989146" y="4073945"/>
              <a:ext cx="3773708" cy="2519999"/>
            </a:xfrm>
            <a:prstGeom prst="rect">
              <a:avLst/>
            </a:prstGeom>
          </p:spPr>
        </p:pic>
        <p:pic>
          <p:nvPicPr>
            <p:cNvPr id="25" name="圖片 12">
              <a:extLst>
                <a:ext uri="{FF2B5EF4-FFF2-40B4-BE49-F238E27FC236}">
                  <a16:creationId xmlns:a16="http://schemas.microsoft.com/office/drawing/2014/main" id="{6D037DD7-E954-AE48-B34C-2768960669D9}"/>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7982244" y="1619678"/>
              <a:ext cx="3773710" cy="2520000"/>
            </a:xfrm>
            <a:prstGeom prst="rect">
              <a:avLst/>
            </a:prstGeom>
          </p:spPr>
        </p:pic>
      </p:grpSp>
    </p:spTree>
    <p:extLst>
      <p:ext uri="{BB962C8B-B14F-4D97-AF65-F5344CB8AC3E}">
        <p14:creationId xmlns:p14="http://schemas.microsoft.com/office/powerpoint/2010/main" val="2258994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椭圆 2"/>
          <p:cNvSpPr/>
          <p:nvPr/>
        </p:nvSpPr>
        <p:spPr>
          <a:xfrm>
            <a:off x="6427529" y="154014"/>
            <a:ext cx="130917" cy="113341"/>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4400"/>
          </a:p>
        </p:txBody>
      </p:sp>
      <p:sp>
        <p:nvSpPr>
          <p:cNvPr id="6" name="矩形 5">
            <a:extLst>
              <a:ext uri="{FF2B5EF4-FFF2-40B4-BE49-F238E27FC236}">
                <a16:creationId xmlns:a16="http://schemas.microsoft.com/office/drawing/2014/main" id="{DC099849-946B-4354-9E22-42BD95DBC905}"/>
              </a:ext>
            </a:extLst>
          </p:cNvPr>
          <p:cNvSpPr/>
          <p:nvPr/>
        </p:nvSpPr>
        <p:spPr>
          <a:xfrm>
            <a:off x="-1" y="194081"/>
            <a:ext cx="12014792" cy="369332"/>
          </a:xfrm>
          <a:prstGeom prst="rect">
            <a:avLst/>
          </a:prstGeom>
        </p:spPr>
        <p:txBody>
          <a:bodyPr wrap="square">
            <a:spAutoFit/>
          </a:bodyPr>
          <a:lstStyle/>
          <a:p>
            <a:r>
              <a:rPr lang="en-US" altLang="zh-CN" b="1" dirty="0"/>
              <a:t>Evaluation </a:t>
            </a:r>
          </a:p>
        </p:txBody>
      </p:sp>
      <p:sp>
        <p:nvSpPr>
          <p:cNvPr id="10" name="文本框 9">
            <a:extLst>
              <a:ext uri="{FF2B5EF4-FFF2-40B4-BE49-F238E27FC236}">
                <a16:creationId xmlns:a16="http://schemas.microsoft.com/office/drawing/2014/main" id="{5BBC5964-7BAF-4510-A3A1-61B5E86D3A02}"/>
              </a:ext>
            </a:extLst>
          </p:cNvPr>
          <p:cNvSpPr txBox="1"/>
          <p:nvPr/>
        </p:nvSpPr>
        <p:spPr>
          <a:xfrm>
            <a:off x="231172" y="603480"/>
            <a:ext cx="10470896" cy="456215"/>
          </a:xfrm>
          <a:prstGeom prst="rect">
            <a:avLst/>
          </a:prstGeom>
          <a:noFill/>
        </p:spPr>
        <p:txBody>
          <a:bodyPr wrap="square">
            <a:spAutoFit/>
          </a:bodyPr>
          <a:lstStyle/>
          <a:p>
            <a:pPr algn="just">
              <a:lnSpc>
                <a:spcPct val="150000"/>
              </a:lnSpc>
            </a:pPr>
            <a:r>
              <a:rPr lang="en-US" altLang="zh-CN" dirty="0"/>
              <a:t>Back test – </a:t>
            </a:r>
            <a:r>
              <a:rPr lang="en-US" altLang="zh-CN" dirty="0" err="1"/>
              <a:t>Sentiment_A</a:t>
            </a:r>
            <a:endParaRPr lang="en-US" altLang="zh-CN" dirty="0"/>
          </a:p>
        </p:txBody>
      </p:sp>
      <p:grpSp>
        <p:nvGrpSpPr>
          <p:cNvPr id="17" name="群組 6">
            <a:extLst>
              <a:ext uri="{FF2B5EF4-FFF2-40B4-BE49-F238E27FC236}">
                <a16:creationId xmlns:a16="http://schemas.microsoft.com/office/drawing/2014/main" id="{8576B212-3DA5-0E47-8FBA-55995E589061}"/>
              </a:ext>
            </a:extLst>
          </p:cNvPr>
          <p:cNvGrpSpPr/>
          <p:nvPr/>
        </p:nvGrpSpPr>
        <p:grpSpPr>
          <a:xfrm>
            <a:off x="504630" y="1264871"/>
            <a:ext cx="11182740" cy="5081686"/>
            <a:chOff x="580114" y="1598135"/>
            <a:chExt cx="11182740" cy="5081686"/>
          </a:xfrm>
        </p:grpSpPr>
        <p:pic>
          <p:nvPicPr>
            <p:cNvPr id="18" name="圖片 7">
              <a:extLst>
                <a:ext uri="{FF2B5EF4-FFF2-40B4-BE49-F238E27FC236}">
                  <a16:creationId xmlns:a16="http://schemas.microsoft.com/office/drawing/2014/main" id="{F0B347B7-201F-DE4A-B7B5-24F5C9BD780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87012" y="1598135"/>
              <a:ext cx="3773710" cy="2519999"/>
            </a:xfrm>
            <a:prstGeom prst="rect">
              <a:avLst/>
            </a:prstGeom>
          </p:spPr>
        </p:pic>
        <p:pic>
          <p:nvPicPr>
            <p:cNvPr id="19" name="圖片 8">
              <a:extLst>
                <a:ext uri="{FF2B5EF4-FFF2-40B4-BE49-F238E27FC236}">
                  <a16:creationId xmlns:a16="http://schemas.microsoft.com/office/drawing/2014/main" id="{4D62E24C-22BD-514D-92DF-3DAF26ED241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210667" y="1599151"/>
              <a:ext cx="3770665" cy="2517966"/>
            </a:xfrm>
            <a:prstGeom prst="rect">
              <a:avLst/>
            </a:prstGeom>
          </p:spPr>
        </p:pic>
        <p:pic>
          <p:nvPicPr>
            <p:cNvPr id="20" name="圖片 9">
              <a:extLst>
                <a:ext uri="{FF2B5EF4-FFF2-40B4-BE49-F238E27FC236}">
                  <a16:creationId xmlns:a16="http://schemas.microsoft.com/office/drawing/2014/main" id="{3067C47C-678C-B047-8126-3CD61D4CB55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80114" y="4073945"/>
              <a:ext cx="3773708" cy="2519998"/>
            </a:xfrm>
            <a:prstGeom prst="rect">
              <a:avLst/>
            </a:prstGeom>
          </p:spPr>
        </p:pic>
        <p:pic>
          <p:nvPicPr>
            <p:cNvPr id="21" name="圖片 10">
              <a:extLst>
                <a:ext uri="{FF2B5EF4-FFF2-40B4-BE49-F238E27FC236}">
                  <a16:creationId xmlns:a16="http://schemas.microsoft.com/office/drawing/2014/main" id="{F5C55C38-EBDA-BC4F-BD02-57E9D9C87F19}"/>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369107" y="4162619"/>
              <a:ext cx="3769521" cy="2517202"/>
            </a:xfrm>
            <a:prstGeom prst="rect">
              <a:avLst/>
            </a:prstGeom>
          </p:spPr>
        </p:pic>
        <p:pic>
          <p:nvPicPr>
            <p:cNvPr id="22" name="圖片 11">
              <a:extLst>
                <a:ext uri="{FF2B5EF4-FFF2-40B4-BE49-F238E27FC236}">
                  <a16:creationId xmlns:a16="http://schemas.microsoft.com/office/drawing/2014/main" id="{7F64A099-57EF-A449-BC5D-9108D4A8C13C}"/>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7989146" y="4073945"/>
              <a:ext cx="3773708" cy="2519998"/>
            </a:xfrm>
            <a:prstGeom prst="rect">
              <a:avLst/>
            </a:prstGeom>
          </p:spPr>
        </p:pic>
        <p:pic>
          <p:nvPicPr>
            <p:cNvPr id="23" name="圖片 12">
              <a:extLst>
                <a:ext uri="{FF2B5EF4-FFF2-40B4-BE49-F238E27FC236}">
                  <a16:creationId xmlns:a16="http://schemas.microsoft.com/office/drawing/2014/main" id="{B64BA1F1-5B34-004C-8DDB-1EA0D15A7D5A}"/>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7982244" y="1619678"/>
              <a:ext cx="3773710" cy="2519999"/>
            </a:xfrm>
            <a:prstGeom prst="rect">
              <a:avLst/>
            </a:prstGeom>
          </p:spPr>
        </p:pic>
      </p:grpSp>
    </p:spTree>
    <p:extLst>
      <p:ext uri="{BB962C8B-B14F-4D97-AF65-F5344CB8AC3E}">
        <p14:creationId xmlns:p14="http://schemas.microsoft.com/office/powerpoint/2010/main" val="14528024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椭圆 2"/>
          <p:cNvSpPr/>
          <p:nvPr/>
        </p:nvSpPr>
        <p:spPr>
          <a:xfrm>
            <a:off x="6427529" y="154014"/>
            <a:ext cx="130917" cy="113341"/>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4400"/>
          </a:p>
        </p:txBody>
      </p:sp>
      <p:sp>
        <p:nvSpPr>
          <p:cNvPr id="6" name="矩形 5">
            <a:extLst>
              <a:ext uri="{FF2B5EF4-FFF2-40B4-BE49-F238E27FC236}">
                <a16:creationId xmlns:a16="http://schemas.microsoft.com/office/drawing/2014/main" id="{DC099849-946B-4354-9E22-42BD95DBC905}"/>
              </a:ext>
            </a:extLst>
          </p:cNvPr>
          <p:cNvSpPr/>
          <p:nvPr/>
        </p:nvSpPr>
        <p:spPr>
          <a:xfrm>
            <a:off x="-1" y="194081"/>
            <a:ext cx="12014792" cy="369332"/>
          </a:xfrm>
          <a:prstGeom prst="rect">
            <a:avLst/>
          </a:prstGeom>
        </p:spPr>
        <p:txBody>
          <a:bodyPr wrap="square">
            <a:spAutoFit/>
          </a:bodyPr>
          <a:lstStyle/>
          <a:p>
            <a:r>
              <a:rPr lang="en-US" altLang="zh-CN" b="1" dirty="0"/>
              <a:t>Evaluation </a:t>
            </a:r>
          </a:p>
        </p:txBody>
      </p:sp>
      <p:sp>
        <p:nvSpPr>
          <p:cNvPr id="10" name="文本框 9">
            <a:extLst>
              <a:ext uri="{FF2B5EF4-FFF2-40B4-BE49-F238E27FC236}">
                <a16:creationId xmlns:a16="http://schemas.microsoft.com/office/drawing/2014/main" id="{5BBC5964-7BAF-4510-A3A1-61B5E86D3A02}"/>
              </a:ext>
            </a:extLst>
          </p:cNvPr>
          <p:cNvSpPr txBox="1"/>
          <p:nvPr/>
        </p:nvSpPr>
        <p:spPr>
          <a:xfrm>
            <a:off x="231172" y="603480"/>
            <a:ext cx="10470896" cy="456215"/>
          </a:xfrm>
          <a:prstGeom prst="rect">
            <a:avLst/>
          </a:prstGeom>
          <a:noFill/>
        </p:spPr>
        <p:txBody>
          <a:bodyPr wrap="square">
            <a:spAutoFit/>
          </a:bodyPr>
          <a:lstStyle/>
          <a:p>
            <a:pPr algn="just">
              <a:lnSpc>
                <a:spcPct val="150000"/>
              </a:lnSpc>
            </a:pPr>
            <a:r>
              <a:rPr lang="en-US" altLang="zh-CN" dirty="0"/>
              <a:t>Back test – </a:t>
            </a:r>
            <a:r>
              <a:rPr lang="en-US" altLang="zh-CN" dirty="0" err="1"/>
              <a:t>Sentiment_B</a:t>
            </a:r>
            <a:endParaRPr lang="en-US" altLang="zh-CN" dirty="0"/>
          </a:p>
        </p:txBody>
      </p:sp>
      <p:grpSp>
        <p:nvGrpSpPr>
          <p:cNvPr id="12" name="群組 6">
            <a:extLst>
              <a:ext uri="{FF2B5EF4-FFF2-40B4-BE49-F238E27FC236}">
                <a16:creationId xmlns:a16="http://schemas.microsoft.com/office/drawing/2014/main" id="{E9AA10D3-D25C-7E4B-B8B7-E7AABEFD9C33}"/>
              </a:ext>
            </a:extLst>
          </p:cNvPr>
          <p:cNvGrpSpPr/>
          <p:nvPr/>
        </p:nvGrpSpPr>
        <p:grpSpPr>
          <a:xfrm>
            <a:off x="504630" y="1172834"/>
            <a:ext cx="11182739" cy="5081686"/>
            <a:chOff x="580114" y="1598135"/>
            <a:chExt cx="11182739" cy="5081686"/>
          </a:xfrm>
        </p:grpSpPr>
        <p:pic>
          <p:nvPicPr>
            <p:cNvPr id="13" name="圖片 7">
              <a:extLst>
                <a:ext uri="{FF2B5EF4-FFF2-40B4-BE49-F238E27FC236}">
                  <a16:creationId xmlns:a16="http://schemas.microsoft.com/office/drawing/2014/main" id="{99628126-ED09-9942-AFCA-7A9AE876091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87013" y="1598135"/>
              <a:ext cx="3773708" cy="2519999"/>
            </a:xfrm>
            <a:prstGeom prst="rect">
              <a:avLst/>
            </a:prstGeom>
          </p:spPr>
        </p:pic>
        <p:pic>
          <p:nvPicPr>
            <p:cNvPr id="14" name="圖片 8">
              <a:extLst>
                <a:ext uri="{FF2B5EF4-FFF2-40B4-BE49-F238E27FC236}">
                  <a16:creationId xmlns:a16="http://schemas.microsoft.com/office/drawing/2014/main" id="{41D4EABA-1223-9841-95B0-07EAE319DBE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210667" y="1601246"/>
              <a:ext cx="3770665" cy="2513776"/>
            </a:xfrm>
            <a:prstGeom prst="rect">
              <a:avLst/>
            </a:prstGeom>
          </p:spPr>
        </p:pic>
        <p:pic>
          <p:nvPicPr>
            <p:cNvPr id="15" name="圖片 9">
              <a:extLst>
                <a:ext uri="{FF2B5EF4-FFF2-40B4-BE49-F238E27FC236}">
                  <a16:creationId xmlns:a16="http://schemas.microsoft.com/office/drawing/2014/main" id="{0446E6CF-C4EC-AF4E-BC53-4591A53E141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80114" y="4073945"/>
              <a:ext cx="3773707" cy="2519998"/>
            </a:xfrm>
            <a:prstGeom prst="rect">
              <a:avLst/>
            </a:prstGeom>
          </p:spPr>
        </p:pic>
        <p:pic>
          <p:nvPicPr>
            <p:cNvPr id="16" name="圖片 10">
              <a:extLst>
                <a:ext uri="{FF2B5EF4-FFF2-40B4-BE49-F238E27FC236}">
                  <a16:creationId xmlns:a16="http://schemas.microsoft.com/office/drawing/2014/main" id="{929D80C5-70AA-8B41-8B7B-C1D9D8539BCE}"/>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369107" y="4162619"/>
              <a:ext cx="3769520" cy="2517202"/>
            </a:xfrm>
            <a:prstGeom prst="rect">
              <a:avLst/>
            </a:prstGeom>
          </p:spPr>
        </p:pic>
        <p:pic>
          <p:nvPicPr>
            <p:cNvPr id="24" name="圖片 11">
              <a:extLst>
                <a:ext uri="{FF2B5EF4-FFF2-40B4-BE49-F238E27FC236}">
                  <a16:creationId xmlns:a16="http://schemas.microsoft.com/office/drawing/2014/main" id="{56981CE5-AED8-414C-AADD-1EEDF92389D0}"/>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7989146" y="4073945"/>
              <a:ext cx="3773707" cy="2519998"/>
            </a:xfrm>
            <a:prstGeom prst="rect">
              <a:avLst/>
            </a:prstGeom>
          </p:spPr>
        </p:pic>
        <p:pic>
          <p:nvPicPr>
            <p:cNvPr id="25" name="圖片 12">
              <a:extLst>
                <a:ext uri="{FF2B5EF4-FFF2-40B4-BE49-F238E27FC236}">
                  <a16:creationId xmlns:a16="http://schemas.microsoft.com/office/drawing/2014/main" id="{1AB27491-E441-6C47-9F81-BDB4F3718851}"/>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7982245" y="1619678"/>
              <a:ext cx="3773708" cy="2519999"/>
            </a:xfrm>
            <a:prstGeom prst="rect">
              <a:avLst/>
            </a:prstGeom>
          </p:spPr>
        </p:pic>
      </p:grpSp>
    </p:spTree>
    <p:extLst>
      <p:ext uri="{BB962C8B-B14F-4D97-AF65-F5344CB8AC3E}">
        <p14:creationId xmlns:p14="http://schemas.microsoft.com/office/powerpoint/2010/main" val="3809433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椭圆 2"/>
          <p:cNvSpPr/>
          <p:nvPr/>
        </p:nvSpPr>
        <p:spPr>
          <a:xfrm>
            <a:off x="6427529" y="154014"/>
            <a:ext cx="130917" cy="113341"/>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4400"/>
          </a:p>
        </p:txBody>
      </p:sp>
      <p:sp>
        <p:nvSpPr>
          <p:cNvPr id="6" name="矩形 5">
            <a:extLst>
              <a:ext uri="{FF2B5EF4-FFF2-40B4-BE49-F238E27FC236}">
                <a16:creationId xmlns:a16="http://schemas.microsoft.com/office/drawing/2014/main" id="{DC099849-946B-4354-9E22-42BD95DBC905}"/>
              </a:ext>
            </a:extLst>
          </p:cNvPr>
          <p:cNvSpPr/>
          <p:nvPr/>
        </p:nvSpPr>
        <p:spPr>
          <a:xfrm>
            <a:off x="-1" y="194081"/>
            <a:ext cx="12014792" cy="369332"/>
          </a:xfrm>
          <a:prstGeom prst="rect">
            <a:avLst/>
          </a:prstGeom>
        </p:spPr>
        <p:txBody>
          <a:bodyPr wrap="square">
            <a:spAutoFit/>
          </a:bodyPr>
          <a:lstStyle/>
          <a:p>
            <a:r>
              <a:rPr lang="en-US" altLang="zh-CN" b="1" dirty="0"/>
              <a:t>Evaluation </a:t>
            </a:r>
          </a:p>
        </p:txBody>
      </p:sp>
      <p:sp>
        <p:nvSpPr>
          <p:cNvPr id="10" name="文本框 9">
            <a:extLst>
              <a:ext uri="{FF2B5EF4-FFF2-40B4-BE49-F238E27FC236}">
                <a16:creationId xmlns:a16="http://schemas.microsoft.com/office/drawing/2014/main" id="{5BBC5964-7BAF-4510-A3A1-61B5E86D3A02}"/>
              </a:ext>
            </a:extLst>
          </p:cNvPr>
          <p:cNvSpPr txBox="1"/>
          <p:nvPr/>
        </p:nvSpPr>
        <p:spPr>
          <a:xfrm>
            <a:off x="231172" y="603480"/>
            <a:ext cx="10470896" cy="456215"/>
          </a:xfrm>
          <a:prstGeom prst="rect">
            <a:avLst/>
          </a:prstGeom>
          <a:noFill/>
        </p:spPr>
        <p:txBody>
          <a:bodyPr wrap="square">
            <a:spAutoFit/>
          </a:bodyPr>
          <a:lstStyle/>
          <a:p>
            <a:pPr algn="just">
              <a:lnSpc>
                <a:spcPct val="150000"/>
              </a:lnSpc>
            </a:pPr>
            <a:r>
              <a:rPr lang="en-US" altLang="zh-CN" dirty="0"/>
              <a:t>Back test – </a:t>
            </a:r>
            <a:r>
              <a:rPr lang="en-US" altLang="zh-CN" dirty="0" err="1"/>
              <a:t>Sentiment_Conform</a:t>
            </a:r>
            <a:endParaRPr lang="en-US" altLang="zh-CN" dirty="0"/>
          </a:p>
        </p:txBody>
      </p:sp>
      <p:grpSp>
        <p:nvGrpSpPr>
          <p:cNvPr id="17" name="群組 6">
            <a:extLst>
              <a:ext uri="{FF2B5EF4-FFF2-40B4-BE49-F238E27FC236}">
                <a16:creationId xmlns:a16="http://schemas.microsoft.com/office/drawing/2014/main" id="{989DEA4E-B3E2-5A47-9B9B-D873A13225F0}"/>
              </a:ext>
            </a:extLst>
          </p:cNvPr>
          <p:cNvGrpSpPr/>
          <p:nvPr/>
        </p:nvGrpSpPr>
        <p:grpSpPr>
          <a:xfrm>
            <a:off x="504630" y="1174929"/>
            <a:ext cx="11182739" cy="5079591"/>
            <a:chOff x="580114" y="1598135"/>
            <a:chExt cx="11182739" cy="5079591"/>
          </a:xfrm>
        </p:grpSpPr>
        <p:pic>
          <p:nvPicPr>
            <p:cNvPr id="18" name="圖片 7">
              <a:extLst>
                <a:ext uri="{FF2B5EF4-FFF2-40B4-BE49-F238E27FC236}">
                  <a16:creationId xmlns:a16="http://schemas.microsoft.com/office/drawing/2014/main" id="{A5FB5944-2683-7A4A-B8DF-8E9F52C2562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87013" y="1598135"/>
              <a:ext cx="3773708" cy="2519998"/>
            </a:xfrm>
            <a:prstGeom prst="rect">
              <a:avLst/>
            </a:prstGeom>
          </p:spPr>
        </p:pic>
        <p:pic>
          <p:nvPicPr>
            <p:cNvPr id="19" name="圖片 8">
              <a:extLst>
                <a:ext uri="{FF2B5EF4-FFF2-40B4-BE49-F238E27FC236}">
                  <a16:creationId xmlns:a16="http://schemas.microsoft.com/office/drawing/2014/main" id="{91262362-E735-894F-A16B-542D4D42174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210667" y="1601246"/>
              <a:ext cx="3770664" cy="2513776"/>
            </a:xfrm>
            <a:prstGeom prst="rect">
              <a:avLst/>
            </a:prstGeom>
          </p:spPr>
        </p:pic>
        <p:pic>
          <p:nvPicPr>
            <p:cNvPr id="20" name="圖片 9">
              <a:extLst>
                <a:ext uri="{FF2B5EF4-FFF2-40B4-BE49-F238E27FC236}">
                  <a16:creationId xmlns:a16="http://schemas.microsoft.com/office/drawing/2014/main" id="{8DC6D9A4-1432-A943-87EE-434D9C409FA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80114" y="4073945"/>
              <a:ext cx="3773707" cy="2519997"/>
            </a:xfrm>
            <a:prstGeom prst="rect">
              <a:avLst/>
            </a:prstGeom>
          </p:spPr>
        </p:pic>
        <p:pic>
          <p:nvPicPr>
            <p:cNvPr id="21" name="圖片 10">
              <a:extLst>
                <a:ext uri="{FF2B5EF4-FFF2-40B4-BE49-F238E27FC236}">
                  <a16:creationId xmlns:a16="http://schemas.microsoft.com/office/drawing/2014/main" id="{5A72C2B7-A212-4C45-8FF1-E4FFDE8821FA}"/>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369107" y="4164713"/>
              <a:ext cx="3769520" cy="2513013"/>
            </a:xfrm>
            <a:prstGeom prst="rect">
              <a:avLst/>
            </a:prstGeom>
          </p:spPr>
        </p:pic>
        <p:pic>
          <p:nvPicPr>
            <p:cNvPr id="22" name="圖片 11">
              <a:extLst>
                <a:ext uri="{FF2B5EF4-FFF2-40B4-BE49-F238E27FC236}">
                  <a16:creationId xmlns:a16="http://schemas.microsoft.com/office/drawing/2014/main" id="{5E730B64-88BC-984D-AB73-42876DA4C95D}"/>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7989146" y="4073945"/>
              <a:ext cx="3773707" cy="2519997"/>
            </a:xfrm>
            <a:prstGeom prst="rect">
              <a:avLst/>
            </a:prstGeom>
          </p:spPr>
        </p:pic>
        <p:pic>
          <p:nvPicPr>
            <p:cNvPr id="23" name="圖片 12">
              <a:extLst>
                <a:ext uri="{FF2B5EF4-FFF2-40B4-BE49-F238E27FC236}">
                  <a16:creationId xmlns:a16="http://schemas.microsoft.com/office/drawing/2014/main" id="{75B5C5D3-6628-1E46-BE05-A00CBAE4C0B1}"/>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7982245" y="1619678"/>
              <a:ext cx="3773708" cy="2519998"/>
            </a:xfrm>
            <a:prstGeom prst="rect">
              <a:avLst/>
            </a:prstGeom>
          </p:spPr>
        </p:pic>
      </p:grpSp>
    </p:spTree>
    <p:extLst>
      <p:ext uri="{BB962C8B-B14F-4D97-AF65-F5344CB8AC3E}">
        <p14:creationId xmlns:p14="http://schemas.microsoft.com/office/powerpoint/2010/main" val="27049047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4586605" y="2400300"/>
            <a:ext cx="3282315" cy="2057400"/>
            <a:chOff x="298" y="2831"/>
            <a:chExt cx="4070" cy="2198"/>
          </a:xfrm>
        </p:grpSpPr>
        <p:sp>
          <p:nvSpPr>
            <p:cNvPr id="16" name="文本框 15"/>
            <p:cNvSpPr txBox="1"/>
            <p:nvPr/>
          </p:nvSpPr>
          <p:spPr>
            <a:xfrm>
              <a:off x="1041" y="4170"/>
              <a:ext cx="2301" cy="439"/>
            </a:xfrm>
            <a:prstGeom prst="rect">
              <a:avLst/>
            </a:prstGeom>
            <a:noFill/>
          </p:spPr>
          <p:txBody>
            <a:bodyPr wrap="square" rtlCol="0">
              <a:spAutoFit/>
            </a:bodyPr>
            <a:lstStyle/>
            <a:p>
              <a:pPr algn="ctr" defTabSz="609600">
                <a:lnSpc>
                  <a:spcPct val="130000"/>
                </a:lnSpc>
              </a:pPr>
              <a:r>
                <a:rPr lang="zh-CN" altLang="en-US" sz="1600" b="1" dirty="0">
                  <a:latin typeface="+mj-lt"/>
                  <a:ea typeface="微软雅黑" panose="020B0503020204020204" charset="-122"/>
                </a:rPr>
                <a:t>PART ONE</a:t>
              </a:r>
            </a:p>
          </p:txBody>
        </p:sp>
        <p:sp>
          <p:nvSpPr>
            <p:cNvPr id="22" name="文本框 21"/>
            <p:cNvSpPr txBox="1"/>
            <p:nvPr/>
          </p:nvSpPr>
          <p:spPr>
            <a:xfrm>
              <a:off x="298" y="2831"/>
              <a:ext cx="4070" cy="1122"/>
            </a:xfrm>
            <a:prstGeom prst="rect">
              <a:avLst/>
            </a:prstGeom>
            <a:noFill/>
          </p:spPr>
          <p:txBody>
            <a:bodyPr wrap="square" rtlCol="0">
              <a:spAutoFit/>
            </a:bodyPr>
            <a:lstStyle/>
            <a:p>
              <a:pPr algn="ctr" defTabSz="609600">
                <a:lnSpc>
                  <a:spcPct val="130000"/>
                </a:lnSpc>
              </a:pPr>
              <a:r>
                <a:rPr lang="zh-CN" altLang="en-US" sz="2400" b="1" dirty="0">
                  <a:latin typeface="+mj-lt"/>
                  <a:ea typeface="微软雅黑" panose="020B0503020204020204" charset="-122"/>
                </a:rPr>
                <a:t>Research theme and significance</a:t>
              </a:r>
            </a:p>
          </p:txBody>
        </p:sp>
        <p:sp>
          <p:nvSpPr>
            <p:cNvPr id="30" name="矩形 29"/>
            <p:cNvSpPr/>
            <p:nvPr/>
          </p:nvSpPr>
          <p:spPr>
            <a:xfrm>
              <a:off x="902" y="4825"/>
              <a:ext cx="2580" cy="204"/>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spTree>
  </p:cSld>
  <p:clrMapOvr>
    <a:masterClrMapping/>
  </p:clrMapOvr>
  <p:transition spd="slow">
    <p:push dir="u"/>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椭圆 2"/>
          <p:cNvSpPr/>
          <p:nvPr/>
        </p:nvSpPr>
        <p:spPr>
          <a:xfrm>
            <a:off x="6427529" y="154014"/>
            <a:ext cx="130917" cy="113341"/>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4400"/>
          </a:p>
        </p:txBody>
      </p:sp>
      <p:sp>
        <p:nvSpPr>
          <p:cNvPr id="6" name="矩形 5">
            <a:extLst>
              <a:ext uri="{FF2B5EF4-FFF2-40B4-BE49-F238E27FC236}">
                <a16:creationId xmlns:a16="http://schemas.microsoft.com/office/drawing/2014/main" id="{DC099849-946B-4354-9E22-42BD95DBC905}"/>
              </a:ext>
            </a:extLst>
          </p:cNvPr>
          <p:cNvSpPr/>
          <p:nvPr/>
        </p:nvSpPr>
        <p:spPr>
          <a:xfrm>
            <a:off x="-1" y="194081"/>
            <a:ext cx="12014792" cy="369332"/>
          </a:xfrm>
          <a:prstGeom prst="rect">
            <a:avLst/>
          </a:prstGeom>
        </p:spPr>
        <p:txBody>
          <a:bodyPr wrap="square">
            <a:spAutoFit/>
          </a:bodyPr>
          <a:lstStyle/>
          <a:p>
            <a:r>
              <a:rPr lang="en-US" altLang="zh-CN" b="1" dirty="0"/>
              <a:t>Evaluation </a:t>
            </a:r>
          </a:p>
        </p:txBody>
      </p:sp>
      <p:sp>
        <p:nvSpPr>
          <p:cNvPr id="10" name="文本框 9">
            <a:extLst>
              <a:ext uri="{FF2B5EF4-FFF2-40B4-BE49-F238E27FC236}">
                <a16:creationId xmlns:a16="http://schemas.microsoft.com/office/drawing/2014/main" id="{5BBC5964-7BAF-4510-A3A1-61B5E86D3A02}"/>
              </a:ext>
            </a:extLst>
          </p:cNvPr>
          <p:cNvSpPr txBox="1"/>
          <p:nvPr/>
        </p:nvSpPr>
        <p:spPr>
          <a:xfrm>
            <a:off x="231172" y="603480"/>
            <a:ext cx="10470896" cy="456215"/>
          </a:xfrm>
          <a:prstGeom prst="rect">
            <a:avLst/>
          </a:prstGeom>
          <a:noFill/>
        </p:spPr>
        <p:txBody>
          <a:bodyPr wrap="square">
            <a:spAutoFit/>
          </a:bodyPr>
          <a:lstStyle/>
          <a:p>
            <a:pPr algn="just">
              <a:lnSpc>
                <a:spcPct val="150000"/>
              </a:lnSpc>
            </a:pPr>
            <a:r>
              <a:rPr lang="en-US" altLang="zh-CN" dirty="0"/>
              <a:t>Correlation</a:t>
            </a:r>
          </a:p>
        </p:txBody>
      </p:sp>
      <p:pic>
        <p:nvPicPr>
          <p:cNvPr id="13" name="Picture 2">
            <a:extLst>
              <a:ext uri="{FF2B5EF4-FFF2-40B4-BE49-F238E27FC236}">
                <a16:creationId xmlns:a16="http://schemas.microsoft.com/office/drawing/2014/main" id="{8182FA50-589C-524C-B0DA-A3632DCCB5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63031" y="1177517"/>
            <a:ext cx="6088728" cy="45029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6130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a:extLst>
              <a:ext uri="{FF2B5EF4-FFF2-40B4-BE49-F238E27FC236}">
                <a16:creationId xmlns:a16="http://schemas.microsoft.com/office/drawing/2014/main" id="{3E9860D4-E4F0-47F7-8216-2CBCAB7B43C8}"/>
              </a:ext>
            </a:extLst>
          </p:cNvPr>
          <p:cNvGrpSpPr/>
          <p:nvPr/>
        </p:nvGrpSpPr>
        <p:grpSpPr>
          <a:xfrm>
            <a:off x="5220101" y="2336669"/>
            <a:ext cx="1751798" cy="1961827"/>
            <a:chOff x="9970212" y="3744845"/>
            <a:chExt cx="1751798" cy="1961827"/>
          </a:xfrm>
        </p:grpSpPr>
        <p:sp>
          <p:nvSpPr>
            <p:cNvPr id="6" name="文本框 5">
              <a:extLst>
                <a:ext uri="{FF2B5EF4-FFF2-40B4-BE49-F238E27FC236}">
                  <a16:creationId xmlns:a16="http://schemas.microsoft.com/office/drawing/2014/main" id="{FACE927E-BAB0-405B-B385-220905E24D63}"/>
                </a:ext>
              </a:extLst>
            </p:cNvPr>
            <p:cNvSpPr txBox="1"/>
            <p:nvPr/>
          </p:nvSpPr>
          <p:spPr>
            <a:xfrm>
              <a:off x="10196226" y="5003112"/>
              <a:ext cx="1221273" cy="410845"/>
            </a:xfrm>
            <a:prstGeom prst="rect">
              <a:avLst/>
            </a:prstGeom>
            <a:noFill/>
          </p:spPr>
          <p:txBody>
            <a:bodyPr wrap="square" rtlCol="0">
              <a:spAutoFit/>
            </a:bodyPr>
            <a:lstStyle/>
            <a:p>
              <a:pPr algn="ctr" defTabSz="609600">
                <a:lnSpc>
                  <a:spcPct val="130000"/>
                </a:lnSpc>
              </a:pPr>
              <a:r>
                <a:rPr lang="en-US" altLang="zh-CN" sz="1600" b="1" dirty="0">
                  <a:latin typeface="+mj-lt"/>
                  <a:ea typeface="微软雅黑" panose="020B0503020204020204" charset="-122"/>
                </a:rPr>
                <a:t>PART SIX</a:t>
              </a:r>
            </a:p>
          </p:txBody>
        </p:sp>
        <p:sp>
          <p:nvSpPr>
            <p:cNvPr id="7" name="文本框 6">
              <a:extLst>
                <a:ext uri="{FF2B5EF4-FFF2-40B4-BE49-F238E27FC236}">
                  <a16:creationId xmlns:a16="http://schemas.microsoft.com/office/drawing/2014/main" id="{6B7464A5-445C-4A73-9CD1-A0DD5F0899CD}"/>
                </a:ext>
              </a:extLst>
            </p:cNvPr>
            <p:cNvSpPr txBox="1"/>
            <p:nvPr/>
          </p:nvSpPr>
          <p:spPr>
            <a:xfrm>
              <a:off x="9970212" y="3744845"/>
              <a:ext cx="1751798" cy="450850"/>
            </a:xfrm>
            <a:prstGeom prst="rect">
              <a:avLst/>
            </a:prstGeom>
            <a:noFill/>
          </p:spPr>
          <p:txBody>
            <a:bodyPr wrap="square" rtlCol="0">
              <a:spAutoFit/>
            </a:bodyPr>
            <a:lstStyle/>
            <a:p>
              <a:pPr algn="ctr" defTabSz="609600">
                <a:lnSpc>
                  <a:spcPct val="130000"/>
                </a:lnSpc>
              </a:pPr>
              <a:r>
                <a:rPr lang="en-US" altLang="zh-CN" b="1" dirty="0">
                  <a:latin typeface="+mj-lt"/>
                  <a:ea typeface="微软雅黑" panose="020B0503020204020204" charset="-122"/>
                </a:rPr>
                <a:t>Summary</a:t>
              </a:r>
            </a:p>
          </p:txBody>
        </p:sp>
        <p:sp>
          <p:nvSpPr>
            <p:cNvPr id="8" name="矩形 7">
              <a:extLst>
                <a:ext uri="{FF2B5EF4-FFF2-40B4-BE49-F238E27FC236}">
                  <a16:creationId xmlns:a16="http://schemas.microsoft.com/office/drawing/2014/main" id="{1BD0CB16-EC10-4DAE-8DB2-6991DF7ABAA4}"/>
                </a:ext>
              </a:extLst>
            </p:cNvPr>
            <p:cNvSpPr/>
            <p:nvPr/>
          </p:nvSpPr>
          <p:spPr>
            <a:xfrm>
              <a:off x="10027195" y="5593331"/>
              <a:ext cx="1638300" cy="113341"/>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spTree>
  </p:cSld>
  <p:clrMapOvr>
    <a:masterClrMapping/>
  </p:clrMapOvr>
  <p:transition spd="slow">
    <p:push dir="u"/>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椭圆 2"/>
          <p:cNvSpPr/>
          <p:nvPr/>
        </p:nvSpPr>
        <p:spPr>
          <a:xfrm>
            <a:off x="6427529" y="154014"/>
            <a:ext cx="130917" cy="113341"/>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4400"/>
          </a:p>
        </p:txBody>
      </p:sp>
      <p:sp>
        <p:nvSpPr>
          <p:cNvPr id="6" name="矩形 5">
            <a:extLst>
              <a:ext uri="{FF2B5EF4-FFF2-40B4-BE49-F238E27FC236}">
                <a16:creationId xmlns:a16="http://schemas.microsoft.com/office/drawing/2014/main" id="{DC099849-946B-4354-9E22-42BD95DBC905}"/>
              </a:ext>
            </a:extLst>
          </p:cNvPr>
          <p:cNvSpPr/>
          <p:nvPr/>
        </p:nvSpPr>
        <p:spPr>
          <a:xfrm>
            <a:off x="-1" y="194081"/>
            <a:ext cx="12014792" cy="369332"/>
          </a:xfrm>
          <a:prstGeom prst="rect">
            <a:avLst/>
          </a:prstGeom>
        </p:spPr>
        <p:txBody>
          <a:bodyPr wrap="square">
            <a:spAutoFit/>
          </a:bodyPr>
          <a:lstStyle/>
          <a:p>
            <a:r>
              <a:rPr lang="en-US" altLang="zh-CN" b="1" dirty="0"/>
              <a:t>Summary</a:t>
            </a:r>
          </a:p>
        </p:txBody>
      </p:sp>
      <p:sp>
        <p:nvSpPr>
          <p:cNvPr id="10" name="文本框 9">
            <a:extLst>
              <a:ext uri="{FF2B5EF4-FFF2-40B4-BE49-F238E27FC236}">
                <a16:creationId xmlns:a16="http://schemas.microsoft.com/office/drawing/2014/main" id="{5BBC5964-7BAF-4510-A3A1-61B5E86D3A02}"/>
              </a:ext>
            </a:extLst>
          </p:cNvPr>
          <p:cNvSpPr txBox="1"/>
          <p:nvPr/>
        </p:nvSpPr>
        <p:spPr>
          <a:xfrm>
            <a:off x="231172" y="603480"/>
            <a:ext cx="10470896" cy="1702710"/>
          </a:xfrm>
          <a:prstGeom prst="rect">
            <a:avLst/>
          </a:prstGeom>
          <a:noFill/>
        </p:spPr>
        <p:txBody>
          <a:bodyPr wrap="square">
            <a:spAutoFit/>
          </a:bodyPr>
          <a:lstStyle/>
          <a:p>
            <a:pPr algn="just">
              <a:lnSpc>
                <a:spcPct val="150000"/>
              </a:lnSpc>
            </a:pPr>
            <a:r>
              <a:rPr lang="en-US" altLang="zh-CN" u="sng" dirty="0"/>
              <a:t>Advantages</a:t>
            </a:r>
          </a:p>
          <a:p>
            <a:pPr algn="just">
              <a:lnSpc>
                <a:spcPct val="150000"/>
              </a:lnSpc>
            </a:pPr>
            <a:r>
              <a:rPr lang="en-US" altLang="zh-CN" dirty="0"/>
              <a:t>1. Used cutting-edge Transferring Learning algorithm</a:t>
            </a:r>
          </a:p>
          <a:p>
            <a:pPr algn="just">
              <a:lnSpc>
                <a:spcPct val="150000"/>
              </a:lnSpc>
            </a:pPr>
            <a:r>
              <a:rPr lang="en-US" altLang="zh-CN" dirty="0"/>
              <a:t>2. Strong practicability</a:t>
            </a:r>
          </a:p>
          <a:p>
            <a:pPr algn="just">
              <a:lnSpc>
                <a:spcPct val="150000"/>
              </a:lnSpc>
            </a:pPr>
            <a:r>
              <a:rPr lang="en-US" altLang="zh-CN" dirty="0"/>
              <a:t>3. Provides a relatively complete analysis process framework</a:t>
            </a:r>
          </a:p>
        </p:txBody>
      </p:sp>
      <p:sp>
        <p:nvSpPr>
          <p:cNvPr id="8" name="文本框 7">
            <a:extLst>
              <a:ext uri="{FF2B5EF4-FFF2-40B4-BE49-F238E27FC236}">
                <a16:creationId xmlns:a16="http://schemas.microsoft.com/office/drawing/2014/main" id="{870B3878-B424-BE43-BD7C-79AD179843D3}"/>
              </a:ext>
            </a:extLst>
          </p:cNvPr>
          <p:cNvSpPr txBox="1"/>
          <p:nvPr/>
        </p:nvSpPr>
        <p:spPr>
          <a:xfrm>
            <a:off x="231172" y="3201789"/>
            <a:ext cx="10470896" cy="1702710"/>
          </a:xfrm>
          <a:prstGeom prst="rect">
            <a:avLst/>
          </a:prstGeom>
          <a:noFill/>
        </p:spPr>
        <p:txBody>
          <a:bodyPr wrap="square">
            <a:spAutoFit/>
          </a:bodyPr>
          <a:lstStyle/>
          <a:p>
            <a:pPr algn="just">
              <a:lnSpc>
                <a:spcPct val="150000"/>
              </a:lnSpc>
            </a:pPr>
            <a:r>
              <a:rPr lang="en-US" altLang="zh-CN" u="sng" dirty="0"/>
              <a:t>Improvement</a:t>
            </a:r>
          </a:p>
          <a:p>
            <a:pPr algn="just">
              <a:lnSpc>
                <a:spcPct val="150000"/>
              </a:lnSpc>
            </a:pPr>
            <a:r>
              <a:rPr lang="en-US" altLang="zh-CN" dirty="0"/>
              <a:t>1. Insufficient data time span</a:t>
            </a:r>
          </a:p>
          <a:p>
            <a:pPr algn="just">
              <a:lnSpc>
                <a:spcPct val="150000"/>
              </a:lnSpc>
            </a:pPr>
            <a:r>
              <a:rPr lang="en-US" altLang="zh-CN" dirty="0"/>
              <a:t>2. The quantitative model is too simple</a:t>
            </a:r>
          </a:p>
          <a:p>
            <a:pPr algn="just">
              <a:lnSpc>
                <a:spcPct val="150000"/>
              </a:lnSpc>
            </a:pPr>
            <a:r>
              <a:rPr lang="en-US" altLang="zh-CN" dirty="0"/>
              <a:t>3. Insufficient labeled data</a:t>
            </a:r>
          </a:p>
        </p:txBody>
      </p:sp>
    </p:spTree>
    <p:extLst>
      <p:ext uri="{BB962C8B-B14F-4D97-AF65-F5344CB8AC3E}">
        <p14:creationId xmlns:p14="http://schemas.microsoft.com/office/powerpoint/2010/main" val="2593630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793700" y="2360410"/>
            <a:ext cx="8604600" cy="830997"/>
          </a:xfrm>
          <a:prstGeom prst="rect">
            <a:avLst/>
          </a:prstGeom>
        </p:spPr>
        <p:txBody>
          <a:bodyPr wrap="none">
            <a:spAutoFit/>
          </a:bodyPr>
          <a:lstStyle/>
          <a:p>
            <a:pPr algn="ctr"/>
            <a:r>
              <a:rPr lang="en-US" altLang="zh-CN" sz="4800" b="1" dirty="0"/>
              <a:t>THANK YOU FOR WATCHING</a:t>
            </a:r>
          </a:p>
        </p:txBody>
      </p:sp>
      <p:sp>
        <p:nvSpPr>
          <p:cNvPr id="9" name="椭圆 8"/>
          <p:cNvSpPr/>
          <p:nvPr/>
        </p:nvSpPr>
        <p:spPr>
          <a:xfrm>
            <a:off x="2312493" y="60523"/>
            <a:ext cx="307776" cy="30777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950374" y="1312393"/>
            <a:ext cx="5257386" cy="769441"/>
          </a:xfrm>
          <a:prstGeom prst="rect">
            <a:avLst/>
          </a:prstGeom>
        </p:spPr>
        <p:txBody>
          <a:bodyPr wrap="square">
            <a:spAutoFit/>
          </a:bodyPr>
          <a:lstStyle/>
          <a:p>
            <a:r>
              <a:rPr lang="en-US" altLang="zh-CN" sz="4400" b="1" dirty="0"/>
              <a:t>Research theme</a:t>
            </a:r>
          </a:p>
        </p:txBody>
      </p:sp>
      <p:sp>
        <p:nvSpPr>
          <p:cNvPr id="7" name="矩形 6"/>
          <p:cNvSpPr/>
          <p:nvPr/>
        </p:nvSpPr>
        <p:spPr>
          <a:xfrm>
            <a:off x="950374" y="2135497"/>
            <a:ext cx="7066779" cy="3364704"/>
          </a:xfrm>
          <a:prstGeom prst="rect">
            <a:avLst/>
          </a:prstGeom>
        </p:spPr>
        <p:txBody>
          <a:bodyPr wrap="square">
            <a:spAutoFit/>
          </a:bodyPr>
          <a:lstStyle/>
          <a:p>
            <a:pPr algn="just">
              <a:lnSpc>
                <a:spcPct val="150000"/>
              </a:lnSpc>
            </a:pPr>
            <a:r>
              <a:rPr lang="en-US" altLang="zh-CN" dirty="0"/>
              <a:t>This project uses crawler technology to crawl the stock bar forum data, and tried different sentiment classification algorithms. Then we adopted a more advanced transfer learning technology in natural language processing, which made up for the shortcomings of the smaller data set and achieved relatively accurate forecast. Based on the fine-tuned model to establish sentiment indicators, we construct a quantitative investment strategy, after historical back-testing, it has achieved a relatively excellent investment performance.</a:t>
            </a:r>
            <a:endParaRPr lang="zh-CN" altLang="en-US" dirty="0"/>
          </a:p>
        </p:txBody>
      </p:sp>
      <p:grpSp>
        <p:nvGrpSpPr>
          <p:cNvPr id="11" name="组合 10">
            <a:extLst>
              <a:ext uri="{FF2B5EF4-FFF2-40B4-BE49-F238E27FC236}">
                <a16:creationId xmlns:a16="http://schemas.microsoft.com/office/drawing/2014/main" id="{82A5458E-3C84-42EC-91DC-3A6D14476CF1}"/>
              </a:ext>
            </a:extLst>
          </p:cNvPr>
          <p:cNvGrpSpPr/>
          <p:nvPr/>
        </p:nvGrpSpPr>
        <p:grpSpPr>
          <a:xfrm>
            <a:off x="0" y="60523"/>
            <a:ext cx="3983125" cy="523220"/>
            <a:chOff x="0" y="60523"/>
            <a:chExt cx="3983125" cy="523220"/>
          </a:xfrm>
        </p:grpSpPr>
        <p:sp>
          <p:nvSpPr>
            <p:cNvPr id="12" name="矩形 11">
              <a:extLst>
                <a:ext uri="{FF2B5EF4-FFF2-40B4-BE49-F238E27FC236}">
                  <a16:creationId xmlns:a16="http://schemas.microsoft.com/office/drawing/2014/main" id="{74BD040B-274C-4E99-9FCF-DC734768907B}"/>
                </a:ext>
              </a:extLst>
            </p:cNvPr>
            <p:cNvSpPr/>
            <p:nvPr/>
          </p:nvSpPr>
          <p:spPr>
            <a:xfrm>
              <a:off x="0" y="60523"/>
              <a:ext cx="3852208" cy="523220"/>
            </a:xfrm>
            <a:prstGeom prst="rect">
              <a:avLst/>
            </a:prstGeom>
          </p:spPr>
          <p:txBody>
            <a:bodyPr wrap="none">
              <a:spAutoFit/>
            </a:bodyPr>
            <a:lstStyle/>
            <a:p>
              <a:r>
                <a:rPr lang="en-US" altLang="zh-CN" sz="1400" b="1" dirty="0"/>
                <a:t>PART ONE Research theme and significance</a:t>
              </a:r>
            </a:p>
            <a:p>
              <a:endParaRPr lang="zh-CN" altLang="en-US" sz="1400" b="1" dirty="0"/>
            </a:p>
          </p:txBody>
        </p:sp>
        <p:sp>
          <p:nvSpPr>
            <p:cNvPr id="13" name="椭圆 12">
              <a:extLst>
                <a:ext uri="{FF2B5EF4-FFF2-40B4-BE49-F238E27FC236}">
                  <a16:creationId xmlns:a16="http://schemas.microsoft.com/office/drawing/2014/main" id="{209744E5-DB84-4A39-B97F-454C0D2925C7}"/>
                </a:ext>
              </a:extLst>
            </p:cNvPr>
            <p:cNvSpPr/>
            <p:nvPr/>
          </p:nvSpPr>
          <p:spPr>
            <a:xfrm>
              <a:off x="3852208" y="133637"/>
              <a:ext cx="130917" cy="11334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4400"/>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组合 28">
            <a:extLst>
              <a:ext uri="{FF2B5EF4-FFF2-40B4-BE49-F238E27FC236}">
                <a16:creationId xmlns:a16="http://schemas.microsoft.com/office/drawing/2014/main" id="{1D287F40-C7C8-4939-AC5C-D8D9AB527916}"/>
              </a:ext>
            </a:extLst>
          </p:cNvPr>
          <p:cNvGrpSpPr/>
          <p:nvPr/>
        </p:nvGrpSpPr>
        <p:grpSpPr>
          <a:xfrm>
            <a:off x="0" y="60523"/>
            <a:ext cx="3983125" cy="523220"/>
            <a:chOff x="0" y="60523"/>
            <a:chExt cx="3983125" cy="523220"/>
          </a:xfrm>
        </p:grpSpPr>
        <p:sp>
          <p:nvSpPr>
            <p:cNvPr id="30" name="矩形 29">
              <a:extLst>
                <a:ext uri="{FF2B5EF4-FFF2-40B4-BE49-F238E27FC236}">
                  <a16:creationId xmlns:a16="http://schemas.microsoft.com/office/drawing/2014/main" id="{67BA424A-8334-4168-889B-6C43EF55BCA7}"/>
                </a:ext>
              </a:extLst>
            </p:cNvPr>
            <p:cNvSpPr/>
            <p:nvPr/>
          </p:nvSpPr>
          <p:spPr>
            <a:xfrm>
              <a:off x="0" y="60523"/>
              <a:ext cx="3852208" cy="523220"/>
            </a:xfrm>
            <a:prstGeom prst="rect">
              <a:avLst/>
            </a:prstGeom>
          </p:spPr>
          <p:txBody>
            <a:bodyPr wrap="none">
              <a:spAutoFit/>
            </a:bodyPr>
            <a:lstStyle/>
            <a:p>
              <a:r>
                <a:rPr lang="en-US" altLang="zh-CN" sz="1400" b="1" dirty="0"/>
                <a:t>PART ONE Research theme and significance</a:t>
              </a:r>
            </a:p>
            <a:p>
              <a:endParaRPr lang="zh-CN" altLang="en-US" sz="1400" b="1" dirty="0"/>
            </a:p>
          </p:txBody>
        </p:sp>
        <p:sp>
          <p:nvSpPr>
            <p:cNvPr id="31" name="椭圆 30">
              <a:extLst>
                <a:ext uri="{FF2B5EF4-FFF2-40B4-BE49-F238E27FC236}">
                  <a16:creationId xmlns:a16="http://schemas.microsoft.com/office/drawing/2014/main" id="{2454C5ED-B504-4F5A-8745-E91CB619DE5D}"/>
                </a:ext>
              </a:extLst>
            </p:cNvPr>
            <p:cNvSpPr/>
            <p:nvPr/>
          </p:nvSpPr>
          <p:spPr>
            <a:xfrm>
              <a:off x="3852208" y="133637"/>
              <a:ext cx="130917" cy="11334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4400"/>
            </a:p>
          </p:txBody>
        </p:sp>
      </p:grpSp>
      <p:sp>
        <p:nvSpPr>
          <p:cNvPr id="4" name="文本框 3">
            <a:extLst>
              <a:ext uri="{FF2B5EF4-FFF2-40B4-BE49-F238E27FC236}">
                <a16:creationId xmlns:a16="http://schemas.microsoft.com/office/drawing/2014/main" id="{50C4206D-1638-4BFC-8685-74C70BA19A7B}"/>
              </a:ext>
            </a:extLst>
          </p:cNvPr>
          <p:cNvSpPr txBox="1"/>
          <p:nvPr/>
        </p:nvSpPr>
        <p:spPr>
          <a:xfrm>
            <a:off x="3917666" y="454087"/>
            <a:ext cx="3852208" cy="640080"/>
          </a:xfrm>
          <a:prstGeom prst="rect">
            <a:avLst/>
          </a:prstGeom>
          <a:ln/>
        </p:spPr>
        <p:style>
          <a:lnRef idx="2">
            <a:schemeClr val="dk1"/>
          </a:lnRef>
          <a:fillRef idx="1">
            <a:schemeClr val="lt1"/>
          </a:fillRef>
          <a:effectRef idx="0">
            <a:schemeClr val="dk1"/>
          </a:effectRef>
          <a:fontRef idx="minor">
            <a:schemeClr val="dk1"/>
          </a:fontRef>
        </p:style>
        <p:txBody>
          <a:bodyPr wrap="square" rtlCol="0">
            <a:spAutoFit/>
          </a:bodyPr>
          <a:lstStyle/>
          <a:p>
            <a:pPr algn="just"/>
            <a:r>
              <a:rPr lang="en-US" altLang="zh-CN" dirty="0"/>
              <a:t>Web crawler fetches stock forum text information</a:t>
            </a:r>
            <a:endParaRPr lang="zh-CN" altLang="en-US" dirty="0"/>
          </a:p>
        </p:txBody>
      </p:sp>
      <p:sp>
        <p:nvSpPr>
          <p:cNvPr id="32" name="文本框 31">
            <a:extLst>
              <a:ext uri="{FF2B5EF4-FFF2-40B4-BE49-F238E27FC236}">
                <a16:creationId xmlns:a16="http://schemas.microsoft.com/office/drawing/2014/main" id="{F80466D0-34B0-4F5F-A1E1-22D6CD103460}"/>
              </a:ext>
            </a:extLst>
          </p:cNvPr>
          <p:cNvSpPr txBox="1"/>
          <p:nvPr/>
        </p:nvSpPr>
        <p:spPr>
          <a:xfrm>
            <a:off x="3917665" y="1521074"/>
            <a:ext cx="3852209" cy="640080"/>
          </a:xfrm>
          <a:prstGeom prst="rect">
            <a:avLst/>
          </a:prstGeom>
          <a:ln/>
        </p:spPr>
        <p:style>
          <a:lnRef idx="2">
            <a:schemeClr val="dk1"/>
          </a:lnRef>
          <a:fillRef idx="1">
            <a:schemeClr val="lt1"/>
          </a:fillRef>
          <a:effectRef idx="0">
            <a:schemeClr val="dk1"/>
          </a:effectRef>
          <a:fontRef idx="minor">
            <a:schemeClr val="dk1"/>
          </a:fontRef>
        </p:style>
        <p:txBody>
          <a:bodyPr wrap="square" rtlCol="0">
            <a:spAutoFit/>
          </a:bodyPr>
          <a:lstStyle/>
          <a:p>
            <a:pPr algn="just"/>
            <a:r>
              <a:rPr lang="en-US" altLang="zh-CN" b="1" dirty="0"/>
              <a:t>Data reviewing, cleaning and preprocessing     </a:t>
            </a:r>
            <a:endParaRPr lang="zh-CN" altLang="en-US" b="1" dirty="0"/>
          </a:p>
        </p:txBody>
      </p:sp>
      <p:sp>
        <p:nvSpPr>
          <p:cNvPr id="33" name="文本框 32">
            <a:extLst>
              <a:ext uri="{FF2B5EF4-FFF2-40B4-BE49-F238E27FC236}">
                <a16:creationId xmlns:a16="http://schemas.microsoft.com/office/drawing/2014/main" id="{ABD70DF7-5F6B-4D58-B219-2C431BCF9F94}"/>
              </a:ext>
            </a:extLst>
          </p:cNvPr>
          <p:cNvSpPr txBox="1"/>
          <p:nvPr/>
        </p:nvSpPr>
        <p:spPr>
          <a:xfrm>
            <a:off x="3917666" y="2797909"/>
            <a:ext cx="3852208" cy="369332"/>
          </a:xfrm>
          <a:prstGeom prst="rect">
            <a:avLst/>
          </a:prstGeom>
          <a:ln/>
        </p:spPr>
        <p:style>
          <a:lnRef idx="2">
            <a:schemeClr val="dk1"/>
          </a:lnRef>
          <a:fillRef idx="1">
            <a:schemeClr val="lt1"/>
          </a:fillRef>
          <a:effectRef idx="0">
            <a:schemeClr val="dk1"/>
          </a:effectRef>
          <a:fontRef idx="minor">
            <a:schemeClr val="dk1"/>
          </a:fontRef>
        </p:style>
        <p:txBody>
          <a:bodyPr wrap="square" rtlCol="0">
            <a:spAutoFit/>
          </a:bodyPr>
          <a:lstStyle/>
          <a:p>
            <a:pPr algn="just"/>
            <a:r>
              <a:rPr lang="en-US" altLang="zh-CN" dirty="0"/>
              <a:t>Word splitter and set stop words</a:t>
            </a:r>
            <a:endParaRPr lang="zh-CN" altLang="en-US" dirty="0"/>
          </a:p>
        </p:txBody>
      </p:sp>
      <p:sp>
        <p:nvSpPr>
          <p:cNvPr id="36" name="文本框 35">
            <a:extLst>
              <a:ext uri="{FF2B5EF4-FFF2-40B4-BE49-F238E27FC236}">
                <a16:creationId xmlns:a16="http://schemas.microsoft.com/office/drawing/2014/main" id="{D8B4D439-C5A7-4E38-BE34-9D8880D03C98}"/>
              </a:ext>
            </a:extLst>
          </p:cNvPr>
          <p:cNvSpPr txBox="1"/>
          <p:nvPr/>
        </p:nvSpPr>
        <p:spPr>
          <a:xfrm>
            <a:off x="3917666" y="4870983"/>
            <a:ext cx="3852208" cy="369332"/>
          </a:xfrm>
          <a:prstGeom prst="rect">
            <a:avLst/>
          </a:prstGeom>
          <a:ln/>
        </p:spPr>
        <p:style>
          <a:lnRef idx="2">
            <a:schemeClr val="dk1"/>
          </a:lnRef>
          <a:fillRef idx="1">
            <a:schemeClr val="lt1"/>
          </a:fillRef>
          <a:effectRef idx="0">
            <a:schemeClr val="dk1"/>
          </a:effectRef>
          <a:fontRef idx="minor">
            <a:schemeClr val="dk1"/>
          </a:fontRef>
        </p:style>
        <p:txBody>
          <a:bodyPr wrap="square" rtlCol="0">
            <a:spAutoFit/>
          </a:bodyPr>
          <a:lstStyle/>
          <a:p>
            <a:r>
              <a:rPr lang="en-US" altLang="zh-CN" dirty="0"/>
              <a:t>Sentiment Index Construction </a:t>
            </a:r>
          </a:p>
        </p:txBody>
      </p:sp>
      <p:sp>
        <p:nvSpPr>
          <p:cNvPr id="38" name="文本框 37">
            <a:extLst>
              <a:ext uri="{FF2B5EF4-FFF2-40B4-BE49-F238E27FC236}">
                <a16:creationId xmlns:a16="http://schemas.microsoft.com/office/drawing/2014/main" id="{21A055E6-4501-457A-861B-0D70BC0AB6AE}"/>
              </a:ext>
            </a:extLst>
          </p:cNvPr>
          <p:cNvSpPr txBox="1"/>
          <p:nvPr/>
        </p:nvSpPr>
        <p:spPr>
          <a:xfrm>
            <a:off x="3917664" y="6015900"/>
            <a:ext cx="3852208" cy="646331"/>
          </a:xfrm>
          <a:prstGeom prst="rect">
            <a:avLst/>
          </a:prstGeom>
          <a:ln/>
        </p:spPr>
        <p:style>
          <a:lnRef idx="2">
            <a:schemeClr val="dk1"/>
          </a:lnRef>
          <a:fillRef idx="1">
            <a:schemeClr val="lt1"/>
          </a:fillRef>
          <a:effectRef idx="0">
            <a:schemeClr val="dk1"/>
          </a:effectRef>
          <a:fontRef idx="minor">
            <a:schemeClr val="dk1"/>
          </a:fontRef>
        </p:style>
        <p:txBody>
          <a:bodyPr wrap="square" rtlCol="0">
            <a:spAutoFit/>
          </a:bodyPr>
          <a:lstStyle/>
          <a:p>
            <a:r>
              <a:rPr lang="zh-CN" altLang="en-US" dirty="0"/>
              <a:t>Quantitative strategy construction and evaluation</a:t>
            </a:r>
          </a:p>
        </p:txBody>
      </p:sp>
      <p:sp>
        <p:nvSpPr>
          <p:cNvPr id="39" name="文本框 38">
            <a:extLst>
              <a:ext uri="{FF2B5EF4-FFF2-40B4-BE49-F238E27FC236}">
                <a16:creationId xmlns:a16="http://schemas.microsoft.com/office/drawing/2014/main" id="{820881D9-64B3-49C1-BCA5-E63E6B986D78}"/>
              </a:ext>
            </a:extLst>
          </p:cNvPr>
          <p:cNvSpPr txBox="1"/>
          <p:nvPr/>
        </p:nvSpPr>
        <p:spPr>
          <a:xfrm>
            <a:off x="8339792" y="1521074"/>
            <a:ext cx="3699808" cy="646331"/>
          </a:xfrm>
          <a:prstGeom prst="rect">
            <a:avLst/>
          </a:prstGeom>
          <a:ln/>
        </p:spPr>
        <p:style>
          <a:lnRef idx="2">
            <a:schemeClr val="dk1"/>
          </a:lnRef>
          <a:fillRef idx="1">
            <a:schemeClr val="lt1"/>
          </a:fillRef>
          <a:effectRef idx="0">
            <a:schemeClr val="dk1"/>
          </a:effectRef>
          <a:fontRef idx="minor">
            <a:schemeClr val="dk1"/>
          </a:fontRef>
        </p:style>
        <p:txBody>
          <a:bodyPr wrap="square" rtlCol="0">
            <a:spAutoFit/>
          </a:bodyPr>
          <a:lstStyle/>
          <a:p>
            <a:pPr algn="just"/>
            <a:r>
              <a:rPr lang="en-US" altLang="zh-CN" dirty="0"/>
              <a:t>Finally, get the data with the timestamp and comment</a:t>
            </a:r>
            <a:endParaRPr lang="zh-CN" altLang="en-US" dirty="0"/>
          </a:p>
        </p:txBody>
      </p:sp>
      <p:cxnSp>
        <p:nvCxnSpPr>
          <p:cNvPr id="49" name="直接箭头连接符 48">
            <a:extLst>
              <a:ext uri="{FF2B5EF4-FFF2-40B4-BE49-F238E27FC236}">
                <a16:creationId xmlns:a16="http://schemas.microsoft.com/office/drawing/2014/main" id="{44EBA699-8E43-403D-8E90-ABA97F114501}"/>
              </a:ext>
            </a:extLst>
          </p:cNvPr>
          <p:cNvCxnSpPr>
            <a:stCxn id="4" idx="2"/>
            <a:endCxn id="32" idx="0"/>
          </p:cNvCxnSpPr>
          <p:nvPr/>
        </p:nvCxnSpPr>
        <p:spPr>
          <a:xfrm>
            <a:off x="5843770" y="1094167"/>
            <a:ext cx="0" cy="426907"/>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接箭头连接符 49">
            <a:extLst>
              <a:ext uri="{FF2B5EF4-FFF2-40B4-BE49-F238E27FC236}">
                <a16:creationId xmlns:a16="http://schemas.microsoft.com/office/drawing/2014/main" id="{3E00DD3E-4D25-493D-AC92-30CCC06CA0BF}"/>
              </a:ext>
            </a:extLst>
          </p:cNvPr>
          <p:cNvCxnSpPr>
            <a:cxnSpLocks/>
            <a:stCxn id="32" idx="2"/>
            <a:endCxn id="33" idx="0"/>
          </p:cNvCxnSpPr>
          <p:nvPr/>
        </p:nvCxnSpPr>
        <p:spPr>
          <a:xfrm>
            <a:off x="5843770" y="2161154"/>
            <a:ext cx="0" cy="636755"/>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直接箭头连接符 52">
            <a:extLst>
              <a:ext uri="{FF2B5EF4-FFF2-40B4-BE49-F238E27FC236}">
                <a16:creationId xmlns:a16="http://schemas.microsoft.com/office/drawing/2014/main" id="{DD796635-E25A-446D-B83F-1329C8217D6A}"/>
              </a:ext>
            </a:extLst>
          </p:cNvPr>
          <p:cNvCxnSpPr>
            <a:cxnSpLocks/>
          </p:cNvCxnSpPr>
          <p:nvPr/>
        </p:nvCxnSpPr>
        <p:spPr>
          <a:xfrm>
            <a:off x="5843770" y="3167241"/>
            <a:ext cx="0" cy="636755"/>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54" name="直接箭头连接符 53">
            <a:extLst>
              <a:ext uri="{FF2B5EF4-FFF2-40B4-BE49-F238E27FC236}">
                <a16:creationId xmlns:a16="http://schemas.microsoft.com/office/drawing/2014/main" id="{3E00DD3E-4D25-493D-AC92-30CCC06CA0BF}"/>
              </a:ext>
            </a:extLst>
          </p:cNvPr>
          <p:cNvCxnSpPr>
            <a:cxnSpLocks/>
            <a:endCxn id="36" idx="0"/>
          </p:cNvCxnSpPr>
          <p:nvPr/>
        </p:nvCxnSpPr>
        <p:spPr>
          <a:xfrm>
            <a:off x="5843770" y="4173328"/>
            <a:ext cx="0" cy="697655"/>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56" name="直接箭头连接符 55">
            <a:extLst>
              <a:ext uri="{FF2B5EF4-FFF2-40B4-BE49-F238E27FC236}">
                <a16:creationId xmlns:a16="http://schemas.microsoft.com/office/drawing/2014/main" id="{3E00DD3E-4D25-493D-AC92-30CCC06CA0BF}"/>
              </a:ext>
            </a:extLst>
          </p:cNvPr>
          <p:cNvCxnSpPr>
            <a:cxnSpLocks/>
            <a:stCxn id="36" idx="2"/>
            <a:endCxn id="38" idx="0"/>
          </p:cNvCxnSpPr>
          <p:nvPr/>
        </p:nvCxnSpPr>
        <p:spPr>
          <a:xfrm flipH="1">
            <a:off x="5843768" y="5240315"/>
            <a:ext cx="2" cy="775585"/>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60" name="直接箭头连接符 59">
            <a:extLst>
              <a:ext uri="{FF2B5EF4-FFF2-40B4-BE49-F238E27FC236}">
                <a16:creationId xmlns:a16="http://schemas.microsoft.com/office/drawing/2014/main" id="{3E00DD3E-4D25-493D-AC92-30CCC06CA0BF}"/>
              </a:ext>
            </a:extLst>
          </p:cNvPr>
          <p:cNvCxnSpPr>
            <a:cxnSpLocks/>
            <a:stCxn id="32" idx="3"/>
            <a:endCxn id="39" idx="1"/>
          </p:cNvCxnSpPr>
          <p:nvPr/>
        </p:nvCxnSpPr>
        <p:spPr>
          <a:xfrm>
            <a:off x="7769874" y="1841114"/>
            <a:ext cx="569918" cy="3126"/>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69" name="组合 68">
            <a:extLst>
              <a:ext uri="{FF2B5EF4-FFF2-40B4-BE49-F238E27FC236}">
                <a16:creationId xmlns:a16="http://schemas.microsoft.com/office/drawing/2014/main" id="{A098F4BE-60A8-4268-8800-04495DF6125D}"/>
              </a:ext>
            </a:extLst>
          </p:cNvPr>
          <p:cNvGrpSpPr/>
          <p:nvPr/>
        </p:nvGrpSpPr>
        <p:grpSpPr>
          <a:xfrm>
            <a:off x="3917664" y="2659409"/>
            <a:ext cx="8121936" cy="3328126"/>
            <a:chOff x="3917664" y="2659409"/>
            <a:chExt cx="8121936" cy="3328126"/>
          </a:xfrm>
        </p:grpSpPr>
        <p:sp>
          <p:nvSpPr>
            <p:cNvPr id="35" name="文本框 34">
              <a:extLst>
                <a:ext uri="{FF2B5EF4-FFF2-40B4-BE49-F238E27FC236}">
                  <a16:creationId xmlns:a16="http://schemas.microsoft.com/office/drawing/2014/main" id="{A9C492C1-420C-4243-B074-CE881833F791}"/>
                </a:ext>
              </a:extLst>
            </p:cNvPr>
            <p:cNvSpPr txBox="1"/>
            <p:nvPr/>
          </p:nvSpPr>
          <p:spPr>
            <a:xfrm>
              <a:off x="3917664" y="3803996"/>
              <a:ext cx="3852208" cy="369332"/>
            </a:xfrm>
            <a:prstGeom prst="rect">
              <a:avLst/>
            </a:prstGeom>
            <a:ln/>
          </p:spPr>
          <p:style>
            <a:lnRef idx="2">
              <a:schemeClr val="dk1"/>
            </a:lnRef>
            <a:fillRef idx="1">
              <a:schemeClr val="lt1"/>
            </a:fillRef>
            <a:effectRef idx="0">
              <a:schemeClr val="dk1"/>
            </a:effectRef>
            <a:fontRef idx="minor">
              <a:schemeClr val="dk1"/>
            </a:fontRef>
          </p:style>
          <p:txBody>
            <a:bodyPr wrap="square" rtlCol="0">
              <a:spAutoFit/>
            </a:bodyPr>
            <a:lstStyle/>
            <a:p>
              <a:r>
                <a:rPr lang="en-US" altLang="zh-CN" b="1" dirty="0"/>
                <a:t>Sentiment Classification Model</a:t>
              </a:r>
            </a:p>
          </p:txBody>
        </p:sp>
        <p:sp>
          <p:nvSpPr>
            <p:cNvPr id="40" name="文本框 39">
              <a:extLst>
                <a:ext uri="{FF2B5EF4-FFF2-40B4-BE49-F238E27FC236}">
                  <a16:creationId xmlns:a16="http://schemas.microsoft.com/office/drawing/2014/main" id="{E9FCC4BC-652F-482F-91D6-8451E2BBB134}"/>
                </a:ext>
              </a:extLst>
            </p:cNvPr>
            <p:cNvSpPr txBox="1"/>
            <p:nvPr/>
          </p:nvSpPr>
          <p:spPr>
            <a:xfrm>
              <a:off x="8339792" y="2659409"/>
              <a:ext cx="3699808" cy="646331"/>
            </a:xfrm>
            <a:prstGeom prst="rect">
              <a:avLst/>
            </a:prstGeom>
            <a:ln/>
          </p:spPr>
          <p:style>
            <a:lnRef idx="2">
              <a:schemeClr val="dk1"/>
            </a:lnRef>
            <a:fillRef idx="1">
              <a:schemeClr val="lt1"/>
            </a:fillRef>
            <a:effectRef idx="0">
              <a:schemeClr val="dk1"/>
            </a:effectRef>
            <a:fontRef idx="minor">
              <a:schemeClr val="dk1"/>
            </a:fontRef>
          </p:style>
          <p:txBody>
            <a:bodyPr wrap="square" rtlCol="0">
              <a:spAutoFit/>
            </a:bodyPr>
            <a:lstStyle/>
            <a:p>
              <a:pPr algn="just"/>
              <a:r>
                <a:rPr lang="en-US" altLang="zh-CN" dirty="0"/>
                <a:t>Sentiment Analysis Based on Sentiment Dictionary</a:t>
              </a:r>
              <a:endParaRPr lang="zh-CN" altLang="en-US" dirty="0"/>
            </a:p>
          </p:txBody>
        </p:sp>
        <p:sp>
          <p:nvSpPr>
            <p:cNvPr id="43" name="文本框 42">
              <a:extLst>
                <a:ext uri="{FF2B5EF4-FFF2-40B4-BE49-F238E27FC236}">
                  <a16:creationId xmlns:a16="http://schemas.microsoft.com/office/drawing/2014/main" id="{778ED5EA-687E-4F09-98FD-980958B11F8F}"/>
                </a:ext>
              </a:extLst>
            </p:cNvPr>
            <p:cNvSpPr txBox="1"/>
            <p:nvPr/>
          </p:nvSpPr>
          <p:spPr>
            <a:xfrm>
              <a:off x="8339792" y="3711663"/>
              <a:ext cx="3699808" cy="923330"/>
            </a:xfrm>
            <a:prstGeom prst="rect">
              <a:avLst/>
            </a:prstGeom>
            <a:ln/>
          </p:spPr>
          <p:style>
            <a:lnRef idx="2">
              <a:schemeClr val="dk1"/>
            </a:lnRef>
            <a:fillRef idx="1">
              <a:schemeClr val="lt1"/>
            </a:fillRef>
            <a:effectRef idx="0">
              <a:schemeClr val="dk1"/>
            </a:effectRef>
            <a:fontRef idx="minor">
              <a:schemeClr val="dk1"/>
            </a:fontRef>
          </p:style>
          <p:txBody>
            <a:bodyPr wrap="square" rtlCol="0">
              <a:spAutoFit/>
            </a:bodyPr>
            <a:lstStyle>
              <a:defPPr>
                <a:defRPr lang="zh-CN"/>
              </a:defPPr>
              <a:lvl1pPr algn="just">
                <a:defRPr>
                  <a:solidFill>
                    <a:schemeClr val="dk1"/>
                  </a:solidFill>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US" altLang="zh-CN" dirty="0"/>
                <a:t>Sentiment Analysis based on Deep Learning</a:t>
              </a:r>
            </a:p>
            <a:p>
              <a:r>
                <a:rPr lang="en-US" altLang="zh-CN" dirty="0"/>
                <a:t>(Word2Vec +Bi-LSTM Model)</a:t>
              </a:r>
              <a:endParaRPr lang="zh-CN" altLang="en-US" dirty="0"/>
            </a:p>
          </p:txBody>
        </p:sp>
        <p:sp>
          <p:nvSpPr>
            <p:cNvPr id="45" name="文本框 44">
              <a:extLst>
                <a:ext uri="{FF2B5EF4-FFF2-40B4-BE49-F238E27FC236}">
                  <a16:creationId xmlns:a16="http://schemas.microsoft.com/office/drawing/2014/main" id="{DEE895C4-DB8F-439D-AC20-2718A133FDAC}"/>
                </a:ext>
              </a:extLst>
            </p:cNvPr>
            <p:cNvSpPr txBox="1"/>
            <p:nvPr/>
          </p:nvSpPr>
          <p:spPr>
            <a:xfrm>
              <a:off x="8339792" y="5336926"/>
              <a:ext cx="3699808" cy="650609"/>
            </a:xfrm>
            <a:prstGeom prst="rect">
              <a:avLst/>
            </a:prstGeom>
            <a:ln/>
          </p:spPr>
          <p:style>
            <a:lnRef idx="2">
              <a:schemeClr val="dk1"/>
            </a:lnRef>
            <a:fillRef idx="1">
              <a:schemeClr val="lt1"/>
            </a:fillRef>
            <a:effectRef idx="0">
              <a:schemeClr val="dk1"/>
            </a:effectRef>
            <a:fontRef idx="minor">
              <a:schemeClr val="dk1"/>
            </a:fontRef>
          </p:style>
          <p:txBody>
            <a:bodyPr wrap="square" rtlCol="0">
              <a:spAutoFit/>
            </a:bodyPr>
            <a:lstStyle>
              <a:defPPr>
                <a:defRPr lang="zh-CN"/>
              </a:defPPr>
              <a:lvl1pPr algn="just">
                <a:defRPr>
                  <a:solidFill>
                    <a:schemeClr val="dk1"/>
                  </a:solidFill>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zh-CN" altLang="en-US" dirty="0"/>
                <a:t>Transferring Learning Based on Ernie</a:t>
              </a:r>
            </a:p>
          </p:txBody>
        </p:sp>
        <p:cxnSp>
          <p:nvCxnSpPr>
            <p:cNvPr id="63" name="直接箭头连接符 62">
              <a:extLst>
                <a:ext uri="{FF2B5EF4-FFF2-40B4-BE49-F238E27FC236}">
                  <a16:creationId xmlns:a16="http://schemas.microsoft.com/office/drawing/2014/main" id="{90C5499A-9A46-4E51-B9AC-4ACF43843A96}"/>
                </a:ext>
              </a:extLst>
            </p:cNvPr>
            <p:cNvCxnSpPr>
              <a:cxnSpLocks/>
              <a:endCxn id="40" idx="1"/>
            </p:cNvCxnSpPr>
            <p:nvPr/>
          </p:nvCxnSpPr>
          <p:spPr>
            <a:xfrm flipV="1">
              <a:off x="7769874" y="2982575"/>
              <a:ext cx="569918" cy="815169"/>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66" name="直接箭头连接符 65">
              <a:extLst>
                <a:ext uri="{FF2B5EF4-FFF2-40B4-BE49-F238E27FC236}">
                  <a16:creationId xmlns:a16="http://schemas.microsoft.com/office/drawing/2014/main" id="{A324FEFB-A297-489B-B5EC-544F60280C7E}"/>
                </a:ext>
              </a:extLst>
            </p:cNvPr>
            <p:cNvCxnSpPr>
              <a:cxnSpLocks/>
            </p:cNvCxnSpPr>
            <p:nvPr/>
          </p:nvCxnSpPr>
          <p:spPr>
            <a:xfrm>
              <a:off x="7769874" y="4017964"/>
              <a:ext cx="569918" cy="3126"/>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直接箭头连接符 66">
              <a:extLst>
                <a:ext uri="{FF2B5EF4-FFF2-40B4-BE49-F238E27FC236}">
                  <a16:creationId xmlns:a16="http://schemas.microsoft.com/office/drawing/2014/main" id="{F6CD5D78-96BA-49DC-976D-443F7FC4EFD6}"/>
                </a:ext>
              </a:extLst>
            </p:cNvPr>
            <p:cNvCxnSpPr>
              <a:cxnSpLocks/>
              <a:endCxn id="45" idx="1"/>
            </p:cNvCxnSpPr>
            <p:nvPr/>
          </p:nvCxnSpPr>
          <p:spPr>
            <a:xfrm>
              <a:off x="7769872" y="4205821"/>
              <a:ext cx="569920" cy="1456410"/>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42B54351-4E71-40B8-8D8F-3F44E2427EAE}"/>
              </a:ext>
            </a:extLst>
          </p:cNvPr>
          <p:cNvSpPr txBox="1"/>
          <p:nvPr/>
        </p:nvSpPr>
        <p:spPr>
          <a:xfrm>
            <a:off x="2529840" y="1191181"/>
            <a:ext cx="9408160" cy="4189993"/>
          </a:xfrm>
          <a:prstGeom prst="rect">
            <a:avLst/>
          </a:prstGeom>
          <a:noFill/>
        </p:spPr>
        <p:txBody>
          <a:bodyPr wrap="square">
            <a:spAutoFit/>
          </a:bodyPr>
          <a:lstStyle/>
          <a:p>
            <a:pPr marL="342900" indent="-342900" algn="just">
              <a:lnSpc>
                <a:spcPct val="150000"/>
              </a:lnSpc>
              <a:buFont typeface="Arial" panose="020B0604020202020204" pitchFamily="34" charset="0"/>
              <a:buChar char="•"/>
            </a:pPr>
            <a:r>
              <a:rPr lang="zh-CN" altLang="en-US" sz="2000" b="1" dirty="0"/>
              <a:t>For quantitative investors</a:t>
            </a:r>
            <a:r>
              <a:rPr lang="zh-CN" altLang="en-US" sz="2000" dirty="0"/>
              <a:t>, sentiment </a:t>
            </a:r>
            <a:r>
              <a:rPr lang="en-US" altLang="zh-CN" sz="2000" dirty="0"/>
              <a:t>index</a:t>
            </a:r>
            <a:r>
              <a:rPr lang="zh-CN" altLang="en-US" sz="2000" dirty="0"/>
              <a:t> can be constructed and </a:t>
            </a:r>
            <a:r>
              <a:rPr lang="en-US" altLang="zh-CN" sz="2000" dirty="0"/>
              <a:t>use</a:t>
            </a:r>
            <a:r>
              <a:rPr lang="zh-CN" altLang="en-US" sz="2000" dirty="0"/>
              <a:t> to predict stocks to achieve excess </a:t>
            </a:r>
            <a:r>
              <a:rPr lang="en-US" altLang="zh-CN" sz="2000" dirty="0"/>
              <a:t>e</a:t>
            </a:r>
            <a:r>
              <a:rPr lang="zh-CN" altLang="en-US" sz="2000" dirty="0"/>
              <a:t>arnings</a:t>
            </a:r>
            <a:r>
              <a:rPr lang="en-US" altLang="zh-CN" sz="2000" dirty="0"/>
              <a:t>.</a:t>
            </a:r>
            <a:endParaRPr lang="zh-CN" altLang="en-US" sz="2000" dirty="0"/>
          </a:p>
          <a:p>
            <a:pPr marL="342900" indent="-342900" algn="just">
              <a:lnSpc>
                <a:spcPct val="150000"/>
              </a:lnSpc>
              <a:buFont typeface="Arial" panose="020B0604020202020204" pitchFamily="34" charset="0"/>
              <a:buChar char="•"/>
            </a:pPr>
            <a:r>
              <a:rPr lang="en-US" altLang="zh-CN" sz="2000" b="1" dirty="0"/>
              <a:t>For </a:t>
            </a:r>
            <a:r>
              <a:rPr lang="zh-CN" altLang="en-US" sz="2000" b="1" dirty="0"/>
              <a:t>regulators</a:t>
            </a:r>
            <a:r>
              <a:rPr lang="zh-CN" altLang="en-US" sz="2000" dirty="0"/>
              <a:t>, they should pay attention to </a:t>
            </a:r>
            <a:r>
              <a:rPr lang="en-US" altLang="zh-CN" sz="2000" dirty="0"/>
              <a:t>monitor </a:t>
            </a:r>
            <a:r>
              <a:rPr lang="zh-CN" altLang="en-US" sz="2000" dirty="0"/>
              <a:t>the amount of posts and the mood of posts：</a:t>
            </a:r>
            <a:endParaRPr lang="en-US" altLang="zh-CN" sz="2000" dirty="0"/>
          </a:p>
          <a:p>
            <a:pPr algn="just">
              <a:lnSpc>
                <a:spcPct val="150000"/>
              </a:lnSpc>
            </a:pPr>
            <a:r>
              <a:rPr lang="en-US" altLang="zh-CN" sz="2000" dirty="0"/>
              <a:t>     </a:t>
            </a:r>
            <a:r>
              <a:rPr lang="en-US" altLang="zh-CN" sz="2000" b="1" dirty="0"/>
              <a:t>-</a:t>
            </a:r>
            <a:r>
              <a:rPr lang="en-US" altLang="zh-CN" sz="2000" dirty="0"/>
              <a:t>S</a:t>
            </a:r>
            <a:r>
              <a:rPr lang="zh-CN" altLang="en-US" sz="2000" dirty="0"/>
              <a:t>ecurities market regulatory authorities can </a:t>
            </a:r>
            <a:r>
              <a:rPr lang="en-US" altLang="zh-CN" sz="2000" dirty="0"/>
              <a:t>g</a:t>
            </a:r>
            <a:r>
              <a:rPr lang="zh-CN" altLang="en-US" sz="2000" dirty="0"/>
              <a:t>et a prophetic message about </a:t>
            </a:r>
            <a:endParaRPr lang="en-US" altLang="zh-CN" sz="2000" dirty="0"/>
          </a:p>
          <a:p>
            <a:pPr algn="just">
              <a:lnSpc>
                <a:spcPct val="150000"/>
              </a:lnSpc>
            </a:pPr>
            <a:r>
              <a:rPr lang="en-US" altLang="zh-CN" sz="2000" dirty="0"/>
              <a:t>      </a:t>
            </a:r>
            <a:r>
              <a:rPr lang="zh-CN" altLang="en-US" sz="2000" dirty="0"/>
              <a:t>future stock price fluctuations in a relatively easy</a:t>
            </a:r>
            <a:r>
              <a:rPr lang="en-US" altLang="zh-CN" sz="2000" dirty="0"/>
              <a:t>-</a:t>
            </a:r>
            <a:r>
              <a:rPr lang="zh-CN" altLang="en-US" sz="2000" dirty="0"/>
              <a:t>monitor</a:t>
            </a:r>
            <a:r>
              <a:rPr lang="en-US" altLang="zh-CN" sz="2000" dirty="0"/>
              <a:t>ring</a:t>
            </a:r>
            <a:r>
              <a:rPr lang="zh-CN" altLang="en-US" sz="2000" dirty="0"/>
              <a:t> environment </a:t>
            </a:r>
            <a:endParaRPr lang="en-US" altLang="zh-CN" sz="2000" dirty="0"/>
          </a:p>
          <a:p>
            <a:pPr algn="just">
              <a:lnSpc>
                <a:spcPct val="150000"/>
              </a:lnSpc>
            </a:pPr>
            <a:r>
              <a:rPr lang="en-US" altLang="zh-CN" sz="2000" dirty="0"/>
              <a:t>      </a:t>
            </a:r>
            <a:r>
              <a:rPr lang="zh-CN" altLang="en-US" sz="2000" dirty="0"/>
              <a:t>such as stock Internet forums</a:t>
            </a:r>
            <a:r>
              <a:rPr lang="en-US" altLang="zh-CN" sz="2000" dirty="0"/>
              <a:t>.</a:t>
            </a:r>
            <a:endParaRPr lang="zh-CN" altLang="en-US" sz="2000" dirty="0"/>
          </a:p>
          <a:p>
            <a:pPr algn="just">
              <a:lnSpc>
                <a:spcPct val="150000"/>
              </a:lnSpc>
            </a:pPr>
            <a:r>
              <a:rPr lang="zh-CN" altLang="en-US" sz="2000" dirty="0"/>
              <a:t>    </a:t>
            </a:r>
            <a:r>
              <a:rPr lang="zh-CN" altLang="en-US" sz="2000" b="1" dirty="0"/>
              <a:t> </a:t>
            </a:r>
            <a:r>
              <a:rPr lang="en-US" altLang="zh-CN" sz="2000" b="1" dirty="0"/>
              <a:t>-</a:t>
            </a:r>
            <a:r>
              <a:rPr lang="zh-CN" altLang="en-US" sz="2000" dirty="0"/>
              <a:t>Before the stock price fluctuates violently, appropriate measures can be taken </a:t>
            </a:r>
            <a:endParaRPr lang="en-US" altLang="zh-CN" sz="2000" dirty="0"/>
          </a:p>
          <a:p>
            <a:pPr algn="just">
              <a:lnSpc>
                <a:spcPct val="150000"/>
              </a:lnSpc>
            </a:pPr>
            <a:r>
              <a:rPr lang="en-US" altLang="zh-CN" sz="2000" dirty="0"/>
              <a:t>      </a:t>
            </a:r>
            <a:r>
              <a:rPr lang="zh-CN" altLang="en-US" sz="2000" dirty="0"/>
              <a:t>to guard against the risk of a sharp rise or a sharp fall in the stock price.</a:t>
            </a:r>
          </a:p>
        </p:txBody>
      </p:sp>
      <p:grpSp>
        <p:nvGrpSpPr>
          <p:cNvPr id="6" name="组合 5">
            <a:extLst>
              <a:ext uri="{FF2B5EF4-FFF2-40B4-BE49-F238E27FC236}">
                <a16:creationId xmlns:a16="http://schemas.microsoft.com/office/drawing/2014/main" id="{375F9DFC-67FA-46BD-968E-D5706777462E}"/>
              </a:ext>
            </a:extLst>
          </p:cNvPr>
          <p:cNvGrpSpPr/>
          <p:nvPr/>
        </p:nvGrpSpPr>
        <p:grpSpPr>
          <a:xfrm>
            <a:off x="0" y="60523"/>
            <a:ext cx="3983125" cy="523220"/>
            <a:chOff x="0" y="60523"/>
            <a:chExt cx="3983125" cy="523220"/>
          </a:xfrm>
        </p:grpSpPr>
        <p:sp>
          <p:nvSpPr>
            <p:cNvPr id="7" name="矩形 6">
              <a:extLst>
                <a:ext uri="{FF2B5EF4-FFF2-40B4-BE49-F238E27FC236}">
                  <a16:creationId xmlns:a16="http://schemas.microsoft.com/office/drawing/2014/main" id="{08AA0C83-1640-41F1-87EF-2056CD4BDAE9}"/>
                </a:ext>
              </a:extLst>
            </p:cNvPr>
            <p:cNvSpPr/>
            <p:nvPr/>
          </p:nvSpPr>
          <p:spPr>
            <a:xfrm>
              <a:off x="0" y="60523"/>
              <a:ext cx="3852208" cy="523220"/>
            </a:xfrm>
            <a:prstGeom prst="rect">
              <a:avLst/>
            </a:prstGeom>
          </p:spPr>
          <p:txBody>
            <a:bodyPr wrap="none">
              <a:spAutoFit/>
            </a:bodyPr>
            <a:lstStyle/>
            <a:p>
              <a:r>
                <a:rPr lang="en-US" altLang="zh-CN" sz="1400" b="1" dirty="0"/>
                <a:t>PART ONE Research theme and significance</a:t>
              </a:r>
            </a:p>
            <a:p>
              <a:endParaRPr lang="zh-CN" altLang="en-US" sz="1400" b="1" dirty="0"/>
            </a:p>
          </p:txBody>
        </p:sp>
        <p:sp>
          <p:nvSpPr>
            <p:cNvPr id="8" name="椭圆 7">
              <a:extLst>
                <a:ext uri="{FF2B5EF4-FFF2-40B4-BE49-F238E27FC236}">
                  <a16:creationId xmlns:a16="http://schemas.microsoft.com/office/drawing/2014/main" id="{4FE52844-AD34-424E-8AE8-693271B2063F}"/>
                </a:ext>
              </a:extLst>
            </p:cNvPr>
            <p:cNvSpPr/>
            <p:nvPr/>
          </p:nvSpPr>
          <p:spPr>
            <a:xfrm>
              <a:off x="3852208" y="133637"/>
              <a:ext cx="130917" cy="11334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4400"/>
            </a:p>
          </p:txBody>
        </p:sp>
      </p:grpSp>
    </p:spTree>
    <p:extLst>
      <p:ext uri="{BB962C8B-B14F-4D97-AF65-F5344CB8AC3E}">
        <p14:creationId xmlns:p14="http://schemas.microsoft.com/office/powerpoint/2010/main" val="20300968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a:extLst>
              <a:ext uri="{FF2B5EF4-FFF2-40B4-BE49-F238E27FC236}">
                <a16:creationId xmlns:a16="http://schemas.microsoft.com/office/drawing/2014/main" id="{FF555DAE-89D4-404F-9E93-C30AE44292DB}"/>
              </a:ext>
            </a:extLst>
          </p:cNvPr>
          <p:cNvGrpSpPr/>
          <p:nvPr/>
        </p:nvGrpSpPr>
        <p:grpSpPr>
          <a:xfrm>
            <a:off x="3970248" y="2388551"/>
            <a:ext cx="3829050" cy="2079937"/>
            <a:chOff x="3882" y="2849"/>
            <a:chExt cx="4730" cy="2172"/>
          </a:xfrm>
        </p:grpSpPr>
        <p:sp>
          <p:nvSpPr>
            <p:cNvPr id="12" name="文本框 11">
              <a:extLst>
                <a:ext uri="{FF2B5EF4-FFF2-40B4-BE49-F238E27FC236}">
                  <a16:creationId xmlns:a16="http://schemas.microsoft.com/office/drawing/2014/main" id="{45341FE2-4663-4C11-8192-642122F94980}"/>
                </a:ext>
              </a:extLst>
            </p:cNvPr>
            <p:cNvSpPr txBox="1"/>
            <p:nvPr/>
          </p:nvSpPr>
          <p:spPr>
            <a:xfrm>
              <a:off x="5295" y="4125"/>
              <a:ext cx="2499" cy="647"/>
            </a:xfrm>
            <a:prstGeom prst="rect">
              <a:avLst/>
            </a:prstGeom>
            <a:noFill/>
          </p:spPr>
          <p:txBody>
            <a:bodyPr wrap="square" rtlCol="0">
              <a:spAutoFit/>
            </a:bodyPr>
            <a:lstStyle/>
            <a:p>
              <a:pPr algn="ctr" defTabSz="609600">
                <a:lnSpc>
                  <a:spcPct val="130000"/>
                </a:lnSpc>
              </a:pPr>
              <a:r>
                <a:rPr lang="zh-CN" altLang="en-US" sz="1600" b="1" dirty="0">
                  <a:latin typeface="+mj-lt"/>
                  <a:ea typeface="微软雅黑" panose="020B0503020204020204" charset="-122"/>
                </a:rPr>
                <a:t>PART TWO</a:t>
              </a:r>
              <a:endParaRPr lang="zh-CN" altLang="en-US" dirty="0">
                <a:latin typeface="+mj-lt"/>
                <a:ea typeface="微软雅黑" panose="020B0503020204020204" charset="-122"/>
              </a:endParaRPr>
            </a:p>
          </p:txBody>
        </p:sp>
        <p:sp>
          <p:nvSpPr>
            <p:cNvPr id="13" name="文本框 12">
              <a:extLst>
                <a:ext uri="{FF2B5EF4-FFF2-40B4-BE49-F238E27FC236}">
                  <a16:creationId xmlns:a16="http://schemas.microsoft.com/office/drawing/2014/main" id="{85030AB5-BBA8-4E8E-9CD6-F042457AAD5F}"/>
                </a:ext>
              </a:extLst>
            </p:cNvPr>
            <p:cNvSpPr txBox="1"/>
            <p:nvPr/>
          </p:nvSpPr>
          <p:spPr>
            <a:xfrm>
              <a:off x="3882" y="2849"/>
              <a:ext cx="4730" cy="1047"/>
            </a:xfrm>
            <a:prstGeom prst="rect">
              <a:avLst/>
            </a:prstGeom>
            <a:noFill/>
          </p:spPr>
          <p:txBody>
            <a:bodyPr wrap="square" rtlCol="0">
              <a:spAutoFit/>
            </a:bodyPr>
            <a:lstStyle/>
            <a:p>
              <a:pPr algn="ctr" defTabSz="609600">
                <a:lnSpc>
                  <a:spcPct val="130000"/>
                </a:lnSpc>
              </a:pPr>
              <a:r>
                <a:rPr lang="zh-CN" altLang="en-US" sz="2400" b="1" dirty="0">
                  <a:latin typeface="+mj-lt"/>
                  <a:ea typeface="微软雅黑" panose="020B0503020204020204" charset="-122"/>
                </a:rPr>
                <a:t>Theoretical basis and related literature review</a:t>
              </a:r>
            </a:p>
          </p:txBody>
        </p:sp>
        <p:sp>
          <p:nvSpPr>
            <p:cNvPr id="14" name="矩形 13">
              <a:extLst>
                <a:ext uri="{FF2B5EF4-FFF2-40B4-BE49-F238E27FC236}">
                  <a16:creationId xmlns:a16="http://schemas.microsoft.com/office/drawing/2014/main" id="{9A336B92-6F4D-4BC7-BAF5-E46A328BBDF2}"/>
                </a:ext>
              </a:extLst>
            </p:cNvPr>
            <p:cNvSpPr/>
            <p:nvPr/>
          </p:nvSpPr>
          <p:spPr>
            <a:xfrm>
              <a:off x="5255" y="4843"/>
              <a:ext cx="2580" cy="178"/>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spTree>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E8604C27-3781-4AD4-A0C5-3B277149BD4F}"/>
              </a:ext>
            </a:extLst>
          </p:cNvPr>
          <p:cNvGrpSpPr/>
          <p:nvPr/>
        </p:nvGrpSpPr>
        <p:grpSpPr>
          <a:xfrm>
            <a:off x="0" y="60523"/>
            <a:ext cx="5235204" cy="523220"/>
            <a:chOff x="0" y="60523"/>
            <a:chExt cx="5235204" cy="523220"/>
          </a:xfrm>
        </p:grpSpPr>
        <p:sp>
          <p:nvSpPr>
            <p:cNvPr id="2" name="矩形 1"/>
            <p:cNvSpPr/>
            <p:nvPr/>
          </p:nvSpPr>
          <p:spPr>
            <a:xfrm>
              <a:off x="0" y="60523"/>
              <a:ext cx="5020413" cy="523220"/>
            </a:xfrm>
            <a:prstGeom prst="rect">
              <a:avLst/>
            </a:prstGeom>
          </p:spPr>
          <p:txBody>
            <a:bodyPr wrap="none">
              <a:spAutoFit/>
            </a:bodyPr>
            <a:lstStyle/>
            <a:p>
              <a:r>
                <a:rPr lang="en-US" altLang="zh-CN" sz="1400" b="1" dirty="0"/>
                <a:t>PART TWO Theoretical basis and related literature review</a:t>
              </a:r>
            </a:p>
            <a:p>
              <a:endParaRPr lang="zh-CN" altLang="en-US" sz="1400" b="1" dirty="0"/>
            </a:p>
          </p:txBody>
        </p:sp>
        <p:sp>
          <p:nvSpPr>
            <p:cNvPr id="3" name="椭圆 2"/>
            <p:cNvSpPr/>
            <p:nvPr/>
          </p:nvSpPr>
          <p:spPr>
            <a:xfrm>
              <a:off x="5104287" y="157740"/>
              <a:ext cx="130917" cy="113341"/>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4400"/>
            </a:p>
          </p:txBody>
        </p:sp>
      </p:grpSp>
      <p:grpSp>
        <p:nvGrpSpPr>
          <p:cNvPr id="22" name="组合 21"/>
          <p:cNvGrpSpPr/>
          <p:nvPr/>
        </p:nvGrpSpPr>
        <p:grpSpPr>
          <a:xfrm>
            <a:off x="-161853" y="3171708"/>
            <a:ext cx="12778491" cy="912541"/>
            <a:chOff x="0" y="2158337"/>
            <a:chExt cx="12778491" cy="912541"/>
          </a:xfrm>
        </p:grpSpPr>
        <p:sp>
          <p:nvSpPr>
            <p:cNvPr id="5" name="矩形 4"/>
            <p:cNvSpPr/>
            <p:nvPr/>
          </p:nvSpPr>
          <p:spPr>
            <a:xfrm>
              <a:off x="211666" y="2513302"/>
              <a:ext cx="12192000" cy="21107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p>
          </p:txBody>
        </p:sp>
        <p:sp>
          <p:nvSpPr>
            <p:cNvPr id="6" name="等腰三角形 5"/>
            <p:cNvSpPr/>
            <p:nvPr/>
          </p:nvSpPr>
          <p:spPr>
            <a:xfrm>
              <a:off x="0" y="2160196"/>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8" name="等腰三角形 7"/>
            <p:cNvSpPr/>
            <p:nvPr/>
          </p:nvSpPr>
          <p:spPr>
            <a:xfrm>
              <a:off x="1056391" y="2160196"/>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9" name="等腰三角形 8"/>
            <p:cNvSpPr/>
            <p:nvPr/>
          </p:nvSpPr>
          <p:spPr>
            <a:xfrm>
              <a:off x="2120900" y="2158337"/>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0" name="等腰三角形 9"/>
            <p:cNvSpPr/>
            <p:nvPr/>
          </p:nvSpPr>
          <p:spPr>
            <a:xfrm>
              <a:off x="3187700" y="2158337"/>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1" name="等腰三角形 10"/>
            <p:cNvSpPr/>
            <p:nvPr/>
          </p:nvSpPr>
          <p:spPr>
            <a:xfrm>
              <a:off x="4254500" y="2158337"/>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2" name="等腰三角形 11"/>
            <p:cNvSpPr/>
            <p:nvPr/>
          </p:nvSpPr>
          <p:spPr>
            <a:xfrm>
              <a:off x="5321300" y="2158337"/>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3" name="等腰三角形 12"/>
            <p:cNvSpPr/>
            <p:nvPr/>
          </p:nvSpPr>
          <p:spPr>
            <a:xfrm>
              <a:off x="6388100" y="2158337"/>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4" name="等腰三角形 13"/>
            <p:cNvSpPr/>
            <p:nvPr/>
          </p:nvSpPr>
          <p:spPr>
            <a:xfrm>
              <a:off x="7454900" y="2158337"/>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5" name="等腰三角形 14"/>
            <p:cNvSpPr/>
            <p:nvPr/>
          </p:nvSpPr>
          <p:spPr>
            <a:xfrm>
              <a:off x="8521700" y="2158337"/>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6" name="等腰三角形 15"/>
            <p:cNvSpPr/>
            <p:nvPr/>
          </p:nvSpPr>
          <p:spPr>
            <a:xfrm>
              <a:off x="9588500" y="2158337"/>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7" name="等腰三角形 16"/>
            <p:cNvSpPr/>
            <p:nvPr/>
          </p:nvSpPr>
          <p:spPr>
            <a:xfrm>
              <a:off x="10655300" y="2158337"/>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8" name="等腰三角形 17"/>
            <p:cNvSpPr/>
            <p:nvPr/>
          </p:nvSpPr>
          <p:spPr>
            <a:xfrm>
              <a:off x="11722100" y="2158337"/>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cxnSp>
          <p:nvCxnSpPr>
            <p:cNvPr id="20" name="直接连接符 19"/>
            <p:cNvCxnSpPr/>
            <p:nvPr/>
          </p:nvCxnSpPr>
          <p:spPr>
            <a:xfrm>
              <a:off x="0" y="3060294"/>
              <a:ext cx="12778491"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3" name="椭圆 22"/>
          <p:cNvSpPr/>
          <p:nvPr/>
        </p:nvSpPr>
        <p:spPr>
          <a:xfrm flipH="1">
            <a:off x="258956" y="2913040"/>
            <a:ext cx="115146" cy="115146"/>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flipH="1">
            <a:off x="787152" y="3823548"/>
            <a:ext cx="115146" cy="115146"/>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nvSpPr>
        <p:spPr>
          <a:xfrm flipH="1">
            <a:off x="1320800" y="2908300"/>
            <a:ext cx="115146" cy="115146"/>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flipH="1">
            <a:off x="2387600" y="2908300"/>
            <a:ext cx="115146" cy="115146"/>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p:nvPr/>
        </p:nvSpPr>
        <p:spPr>
          <a:xfrm flipH="1">
            <a:off x="3454400" y="2908300"/>
            <a:ext cx="115146" cy="115146"/>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flipH="1">
            <a:off x="4521200" y="2908300"/>
            <a:ext cx="115146" cy="115146"/>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p:cNvSpPr/>
          <p:nvPr/>
        </p:nvSpPr>
        <p:spPr>
          <a:xfrm flipH="1">
            <a:off x="5588000" y="2908300"/>
            <a:ext cx="115146" cy="115146"/>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p:cNvSpPr/>
          <p:nvPr/>
        </p:nvSpPr>
        <p:spPr>
          <a:xfrm flipH="1">
            <a:off x="6654800" y="2908300"/>
            <a:ext cx="115146" cy="115146"/>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p:cNvSpPr/>
          <p:nvPr/>
        </p:nvSpPr>
        <p:spPr>
          <a:xfrm flipH="1">
            <a:off x="7721600" y="2908300"/>
            <a:ext cx="115146" cy="115146"/>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p:nvPr/>
        </p:nvSpPr>
        <p:spPr>
          <a:xfrm flipH="1">
            <a:off x="8788400" y="2908300"/>
            <a:ext cx="115146" cy="115146"/>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p:cNvSpPr/>
          <p:nvPr/>
        </p:nvSpPr>
        <p:spPr>
          <a:xfrm flipH="1">
            <a:off x="9855200" y="2908300"/>
            <a:ext cx="115146" cy="115146"/>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p:nvPr/>
        </p:nvSpPr>
        <p:spPr>
          <a:xfrm flipH="1">
            <a:off x="10922000" y="2908300"/>
            <a:ext cx="115146" cy="115146"/>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p:cNvSpPr/>
          <p:nvPr/>
        </p:nvSpPr>
        <p:spPr>
          <a:xfrm flipH="1">
            <a:off x="11988800" y="2908300"/>
            <a:ext cx="115146" cy="115146"/>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p:nvSpPr>
        <p:spPr>
          <a:xfrm flipH="1">
            <a:off x="1854200" y="3822700"/>
            <a:ext cx="115146" cy="115146"/>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flipH="1">
            <a:off x="2921000" y="3822700"/>
            <a:ext cx="115146" cy="115146"/>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flipH="1">
            <a:off x="3987800" y="3822700"/>
            <a:ext cx="115146" cy="115146"/>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flipH="1">
            <a:off x="5054600" y="3822700"/>
            <a:ext cx="115146" cy="115146"/>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flipH="1">
            <a:off x="6121400" y="3822700"/>
            <a:ext cx="115146" cy="115146"/>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flipH="1">
            <a:off x="7188200" y="3822700"/>
            <a:ext cx="115146" cy="115146"/>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p:cNvSpPr/>
          <p:nvPr/>
        </p:nvSpPr>
        <p:spPr>
          <a:xfrm flipH="1">
            <a:off x="8255000" y="3822700"/>
            <a:ext cx="115146" cy="115146"/>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p:cNvSpPr/>
          <p:nvPr/>
        </p:nvSpPr>
        <p:spPr>
          <a:xfrm flipH="1">
            <a:off x="9321800" y="3822700"/>
            <a:ext cx="115146" cy="115146"/>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p:cNvSpPr/>
          <p:nvPr/>
        </p:nvSpPr>
        <p:spPr>
          <a:xfrm flipH="1">
            <a:off x="10388600" y="3822700"/>
            <a:ext cx="115146" cy="115146"/>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p:cNvSpPr/>
          <p:nvPr/>
        </p:nvSpPr>
        <p:spPr>
          <a:xfrm flipH="1">
            <a:off x="11455400" y="3822700"/>
            <a:ext cx="115146" cy="115146"/>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6" name="组合 65"/>
          <p:cNvGrpSpPr/>
          <p:nvPr/>
        </p:nvGrpSpPr>
        <p:grpSpPr>
          <a:xfrm>
            <a:off x="287620" y="447040"/>
            <a:ext cx="2099980" cy="2299294"/>
            <a:chOff x="1356175" y="1093399"/>
            <a:chExt cx="1965422" cy="1603703"/>
          </a:xfrm>
        </p:grpSpPr>
        <p:sp>
          <p:nvSpPr>
            <p:cNvPr id="58" name="矩形 57"/>
            <p:cNvSpPr/>
            <p:nvPr/>
          </p:nvSpPr>
          <p:spPr>
            <a:xfrm>
              <a:off x="1368667" y="1118935"/>
              <a:ext cx="1928501" cy="1549546"/>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59" name="椭圆 58"/>
            <p:cNvSpPr/>
            <p:nvPr/>
          </p:nvSpPr>
          <p:spPr>
            <a:xfrm>
              <a:off x="1356175" y="1093399"/>
              <a:ext cx="38888" cy="38888"/>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60" name="椭圆 59"/>
            <p:cNvSpPr/>
            <p:nvPr/>
          </p:nvSpPr>
          <p:spPr>
            <a:xfrm>
              <a:off x="1356175" y="2643943"/>
              <a:ext cx="38888" cy="38888"/>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61" name="椭圆 60"/>
            <p:cNvSpPr/>
            <p:nvPr/>
          </p:nvSpPr>
          <p:spPr>
            <a:xfrm>
              <a:off x="3264928" y="2658214"/>
              <a:ext cx="38888" cy="38888"/>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62" name="椭圆 61"/>
            <p:cNvSpPr/>
            <p:nvPr/>
          </p:nvSpPr>
          <p:spPr>
            <a:xfrm>
              <a:off x="3282709" y="1111554"/>
              <a:ext cx="38888" cy="38888"/>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grpSp>
        <p:nvGrpSpPr>
          <p:cNvPr id="92" name="组合 91"/>
          <p:cNvGrpSpPr/>
          <p:nvPr/>
        </p:nvGrpSpPr>
        <p:grpSpPr>
          <a:xfrm>
            <a:off x="6410532" y="476388"/>
            <a:ext cx="5693414" cy="2227032"/>
            <a:chOff x="1356175" y="1093399"/>
            <a:chExt cx="2300757" cy="1589432"/>
          </a:xfrm>
        </p:grpSpPr>
        <p:sp>
          <p:nvSpPr>
            <p:cNvPr id="93" name="矩形 92"/>
            <p:cNvSpPr/>
            <p:nvPr/>
          </p:nvSpPr>
          <p:spPr>
            <a:xfrm>
              <a:off x="1368667" y="1118935"/>
              <a:ext cx="2268157" cy="1549546"/>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94" name="椭圆 93"/>
            <p:cNvSpPr/>
            <p:nvPr/>
          </p:nvSpPr>
          <p:spPr>
            <a:xfrm>
              <a:off x="1356175" y="1093399"/>
              <a:ext cx="38888" cy="38888"/>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95" name="椭圆 94"/>
            <p:cNvSpPr/>
            <p:nvPr/>
          </p:nvSpPr>
          <p:spPr>
            <a:xfrm>
              <a:off x="1356175" y="2643943"/>
              <a:ext cx="38888" cy="38888"/>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96" name="椭圆 95"/>
            <p:cNvSpPr/>
            <p:nvPr/>
          </p:nvSpPr>
          <p:spPr>
            <a:xfrm>
              <a:off x="3618044" y="2643943"/>
              <a:ext cx="38888" cy="38888"/>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97" name="椭圆 96"/>
            <p:cNvSpPr/>
            <p:nvPr/>
          </p:nvSpPr>
          <p:spPr>
            <a:xfrm>
              <a:off x="3617381" y="1098493"/>
              <a:ext cx="38888" cy="38888"/>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sp>
        <p:nvSpPr>
          <p:cNvPr id="98" name="矩形 97"/>
          <p:cNvSpPr/>
          <p:nvPr/>
        </p:nvSpPr>
        <p:spPr>
          <a:xfrm>
            <a:off x="258956" y="606966"/>
            <a:ext cx="1516377" cy="369332"/>
          </a:xfrm>
          <a:prstGeom prst="rect">
            <a:avLst/>
          </a:prstGeom>
        </p:spPr>
        <p:txBody>
          <a:bodyPr wrap="none">
            <a:spAutoFit/>
          </a:bodyPr>
          <a:lstStyle/>
          <a:p>
            <a:r>
              <a:rPr lang="en-US" altLang="zh-CN" b="1" dirty="0">
                <a:solidFill>
                  <a:srgbClr val="C00000"/>
                </a:solidFill>
              </a:rPr>
              <a:t>Basic theory</a:t>
            </a:r>
            <a:endParaRPr lang="zh-CN" altLang="en-US" b="1" dirty="0">
              <a:solidFill>
                <a:srgbClr val="C00000"/>
              </a:solidFill>
            </a:endParaRPr>
          </a:p>
        </p:txBody>
      </p:sp>
      <p:sp>
        <p:nvSpPr>
          <p:cNvPr id="99" name="矩形 98"/>
          <p:cNvSpPr/>
          <p:nvPr/>
        </p:nvSpPr>
        <p:spPr>
          <a:xfrm>
            <a:off x="321132" y="1084743"/>
            <a:ext cx="2086633" cy="625171"/>
          </a:xfrm>
          <a:prstGeom prst="rect">
            <a:avLst/>
          </a:prstGeom>
        </p:spPr>
        <p:txBody>
          <a:bodyPr wrap="square">
            <a:spAutoFit/>
          </a:bodyPr>
          <a:lstStyle/>
          <a:p>
            <a:pPr lvl="0" algn="just">
              <a:lnSpc>
                <a:spcPct val="130000"/>
              </a:lnSpc>
            </a:pPr>
            <a:r>
              <a:rPr lang="en-US" altLang="zh-CN" sz="1400" b="1" dirty="0">
                <a:solidFill>
                  <a:srgbClr val="C00000"/>
                </a:solidFill>
                <a:latin typeface="微软雅黑" panose="020B0503020204020204" charset="-122"/>
                <a:ea typeface="微软雅黑" panose="020B0503020204020204" charset="-122"/>
              </a:rPr>
              <a:t>From the perspective of behavioral finance</a:t>
            </a:r>
            <a:endParaRPr lang="zh-CN" altLang="en-US" sz="1400" b="1" dirty="0">
              <a:solidFill>
                <a:srgbClr val="C00000"/>
              </a:solidFill>
              <a:latin typeface="微软雅黑" panose="020B0503020204020204" charset="-122"/>
              <a:ea typeface="微软雅黑" panose="020B0503020204020204" charset="-122"/>
            </a:endParaRPr>
          </a:p>
        </p:txBody>
      </p:sp>
      <p:grpSp>
        <p:nvGrpSpPr>
          <p:cNvPr id="7" name="组合 6">
            <a:extLst>
              <a:ext uri="{FF2B5EF4-FFF2-40B4-BE49-F238E27FC236}">
                <a16:creationId xmlns:a16="http://schemas.microsoft.com/office/drawing/2014/main" id="{FAD4F5C4-8ABB-493E-B8A7-8F85814E563E}"/>
              </a:ext>
            </a:extLst>
          </p:cNvPr>
          <p:cNvGrpSpPr/>
          <p:nvPr/>
        </p:nvGrpSpPr>
        <p:grpSpPr>
          <a:xfrm>
            <a:off x="2531938" y="476388"/>
            <a:ext cx="3858764" cy="2242528"/>
            <a:chOff x="2995280" y="443085"/>
            <a:chExt cx="3858764" cy="2242528"/>
          </a:xfrm>
        </p:grpSpPr>
        <p:grpSp>
          <p:nvGrpSpPr>
            <p:cNvPr id="68" name="组合 67"/>
            <p:cNvGrpSpPr/>
            <p:nvPr/>
          </p:nvGrpSpPr>
          <p:grpSpPr>
            <a:xfrm>
              <a:off x="3039603" y="443085"/>
              <a:ext cx="3652185" cy="2242528"/>
              <a:chOff x="1356175" y="1093399"/>
              <a:chExt cx="2300757" cy="1589432"/>
            </a:xfrm>
          </p:grpSpPr>
          <p:sp>
            <p:nvSpPr>
              <p:cNvPr id="69" name="矩形 68"/>
              <p:cNvSpPr/>
              <p:nvPr/>
            </p:nvSpPr>
            <p:spPr>
              <a:xfrm>
                <a:off x="1368667" y="1118935"/>
                <a:ext cx="2268157" cy="1549546"/>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70" name="椭圆 69"/>
              <p:cNvSpPr/>
              <p:nvPr/>
            </p:nvSpPr>
            <p:spPr>
              <a:xfrm>
                <a:off x="1356175" y="1093399"/>
                <a:ext cx="38888" cy="38888"/>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71" name="椭圆 70"/>
              <p:cNvSpPr/>
              <p:nvPr/>
            </p:nvSpPr>
            <p:spPr>
              <a:xfrm>
                <a:off x="1356175" y="2643943"/>
                <a:ext cx="38888" cy="38888"/>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72" name="椭圆 71"/>
              <p:cNvSpPr/>
              <p:nvPr/>
            </p:nvSpPr>
            <p:spPr>
              <a:xfrm>
                <a:off x="3618044" y="2643943"/>
                <a:ext cx="38888" cy="38888"/>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73" name="椭圆 72"/>
              <p:cNvSpPr/>
              <p:nvPr/>
            </p:nvSpPr>
            <p:spPr>
              <a:xfrm>
                <a:off x="3617381" y="1098493"/>
                <a:ext cx="38888" cy="38888"/>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sp>
          <p:nvSpPr>
            <p:cNvPr id="102" name="矩形 101"/>
            <p:cNvSpPr/>
            <p:nvPr/>
          </p:nvSpPr>
          <p:spPr>
            <a:xfrm>
              <a:off x="2995280" y="484105"/>
              <a:ext cx="3858764" cy="646331"/>
            </a:xfrm>
            <a:prstGeom prst="rect">
              <a:avLst/>
            </a:prstGeom>
          </p:spPr>
          <p:txBody>
            <a:bodyPr wrap="square">
              <a:spAutoFit/>
            </a:bodyPr>
            <a:lstStyle/>
            <a:p>
              <a:r>
                <a:rPr lang="en-US" altLang="zh-CN" b="1" dirty="0"/>
                <a:t>1.Representativeness (heuristic)  </a:t>
              </a:r>
            </a:p>
            <a:p>
              <a:r>
                <a:rPr lang="en-US" altLang="zh-CN" b="1" dirty="0"/>
                <a:t>   bias</a:t>
              </a:r>
              <a:endParaRPr lang="zh-CN" altLang="en-US" b="1" dirty="0"/>
            </a:p>
          </p:txBody>
        </p:sp>
        <p:sp>
          <p:nvSpPr>
            <p:cNvPr id="103" name="矩形 102"/>
            <p:cNvSpPr/>
            <p:nvPr/>
          </p:nvSpPr>
          <p:spPr>
            <a:xfrm>
              <a:off x="3106264" y="1101366"/>
              <a:ext cx="3521122" cy="1465401"/>
            </a:xfrm>
            <a:prstGeom prst="rect">
              <a:avLst/>
            </a:prstGeom>
          </p:spPr>
          <p:txBody>
            <a:bodyPr wrap="square">
              <a:spAutoFit/>
            </a:bodyPr>
            <a:lstStyle/>
            <a:p>
              <a:pPr algn="just">
                <a:lnSpc>
                  <a:spcPct val="130000"/>
                </a:lnSpc>
              </a:pPr>
              <a:r>
                <a:rPr lang="en-US" altLang="zh-CN" sz="1400" b="1" dirty="0">
                  <a:solidFill>
                    <a:schemeClr val="bg1">
                      <a:lumMod val="50000"/>
                    </a:schemeClr>
                  </a:solidFill>
                  <a:latin typeface="微软雅黑" panose="020B0503020204020204" charset="-122"/>
                  <a:ea typeface="微软雅黑" panose="020B0503020204020204" charset="-122"/>
                </a:rPr>
                <a:t>Due to representativeness bias of investor psychology, stock price overreacts to information, and investor sentiment has a negative impact on stock returns.</a:t>
              </a:r>
              <a:endParaRPr lang="zh-CN" altLang="en-US" sz="1400" b="1" dirty="0">
                <a:solidFill>
                  <a:schemeClr val="bg1">
                    <a:lumMod val="50000"/>
                  </a:schemeClr>
                </a:solidFill>
                <a:latin typeface="微软雅黑" panose="020B0503020204020204" charset="-122"/>
                <a:ea typeface="微软雅黑" panose="020B0503020204020204" charset="-122"/>
              </a:endParaRPr>
            </a:p>
          </p:txBody>
        </p:sp>
      </p:grpSp>
      <p:sp>
        <p:nvSpPr>
          <p:cNvPr id="104" name="矩形 103"/>
          <p:cNvSpPr/>
          <p:nvPr/>
        </p:nvSpPr>
        <p:spPr>
          <a:xfrm>
            <a:off x="6398274" y="476388"/>
            <a:ext cx="3055708" cy="369332"/>
          </a:xfrm>
          <a:prstGeom prst="rect">
            <a:avLst/>
          </a:prstGeom>
        </p:spPr>
        <p:txBody>
          <a:bodyPr wrap="none">
            <a:spAutoFit/>
          </a:bodyPr>
          <a:lstStyle/>
          <a:p>
            <a:r>
              <a:rPr lang="en-US" altLang="zh-CN" b="1" dirty="0"/>
              <a:t>2.Dynamic overconfidence</a:t>
            </a:r>
            <a:endParaRPr lang="zh-CN" altLang="en-US" b="1" dirty="0"/>
          </a:p>
        </p:txBody>
      </p:sp>
      <p:sp>
        <p:nvSpPr>
          <p:cNvPr id="105" name="矩形 104"/>
          <p:cNvSpPr/>
          <p:nvPr/>
        </p:nvSpPr>
        <p:spPr>
          <a:xfrm>
            <a:off x="6443277" y="723310"/>
            <a:ext cx="5523961" cy="2025555"/>
          </a:xfrm>
          <a:prstGeom prst="rect">
            <a:avLst/>
          </a:prstGeom>
        </p:spPr>
        <p:txBody>
          <a:bodyPr wrap="square">
            <a:spAutoFit/>
          </a:bodyPr>
          <a:lstStyle/>
          <a:p>
            <a:pPr lvl="0" algn="just">
              <a:lnSpc>
                <a:spcPct val="130000"/>
              </a:lnSpc>
            </a:pPr>
            <a:r>
              <a:rPr lang="en-US" altLang="zh-CN" sz="1400" b="1" dirty="0">
                <a:solidFill>
                  <a:schemeClr val="bg1">
                    <a:lumMod val="50000"/>
                  </a:schemeClr>
                </a:solidFill>
                <a:latin typeface="微软雅黑" panose="020B0503020204020204" charset="-122"/>
                <a:ea typeface="微软雅黑" panose="020B0503020204020204" charset="-122"/>
              </a:rPr>
              <a:t>Short-term rise further noise investors' faith, at the same time according to the ideas of game theory, rational investors will forecast the market the most optimistic state, and therefore to participate in the game, which high price increase momentum, the market will reflect the price of the most optimistic, but due to its deviation from the company fundamentals, long-term will reverse the trend.</a:t>
            </a:r>
            <a:endParaRPr lang="zh-CN" altLang="en-US" sz="1400" b="1" dirty="0">
              <a:solidFill>
                <a:schemeClr val="bg1">
                  <a:lumMod val="50000"/>
                </a:schemeClr>
              </a:solidFill>
              <a:latin typeface="微软雅黑" panose="020B0503020204020204" charset="-122"/>
              <a:ea typeface="微软雅黑" panose="020B0503020204020204" charset="-122"/>
            </a:endParaRPr>
          </a:p>
        </p:txBody>
      </p:sp>
      <p:grpSp>
        <p:nvGrpSpPr>
          <p:cNvPr id="19" name="组合 18">
            <a:extLst>
              <a:ext uri="{FF2B5EF4-FFF2-40B4-BE49-F238E27FC236}">
                <a16:creationId xmlns:a16="http://schemas.microsoft.com/office/drawing/2014/main" id="{24C4A5E6-8AB1-4458-9408-90B545CDEB22}"/>
              </a:ext>
            </a:extLst>
          </p:cNvPr>
          <p:cNvGrpSpPr/>
          <p:nvPr/>
        </p:nvGrpSpPr>
        <p:grpSpPr>
          <a:xfrm>
            <a:off x="528812" y="4095213"/>
            <a:ext cx="6659388" cy="2498608"/>
            <a:chOff x="1907479" y="4038186"/>
            <a:chExt cx="2747186" cy="1927042"/>
          </a:xfrm>
        </p:grpSpPr>
        <p:grpSp>
          <p:nvGrpSpPr>
            <p:cNvPr id="80" name="组合 79"/>
            <p:cNvGrpSpPr/>
            <p:nvPr/>
          </p:nvGrpSpPr>
          <p:grpSpPr>
            <a:xfrm>
              <a:off x="1907479" y="4038186"/>
              <a:ext cx="2747186" cy="1589432"/>
              <a:chOff x="1356175" y="1093399"/>
              <a:chExt cx="2747186" cy="1589432"/>
            </a:xfrm>
          </p:grpSpPr>
          <p:sp>
            <p:nvSpPr>
              <p:cNvPr id="81" name="矩形 80"/>
              <p:cNvSpPr/>
              <p:nvPr/>
            </p:nvSpPr>
            <p:spPr>
              <a:xfrm>
                <a:off x="1368667" y="1118935"/>
                <a:ext cx="2734694" cy="1549546"/>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82" name="椭圆 81"/>
              <p:cNvSpPr/>
              <p:nvPr/>
            </p:nvSpPr>
            <p:spPr>
              <a:xfrm>
                <a:off x="1356175" y="1093399"/>
                <a:ext cx="38888" cy="38888"/>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83" name="椭圆 82"/>
              <p:cNvSpPr/>
              <p:nvPr/>
            </p:nvSpPr>
            <p:spPr>
              <a:xfrm>
                <a:off x="1356175" y="2643943"/>
                <a:ext cx="38888" cy="38888"/>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84" name="椭圆 83"/>
              <p:cNvSpPr/>
              <p:nvPr/>
            </p:nvSpPr>
            <p:spPr>
              <a:xfrm>
                <a:off x="3618044" y="2643943"/>
                <a:ext cx="38888" cy="38888"/>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85" name="椭圆 84"/>
              <p:cNvSpPr/>
              <p:nvPr/>
            </p:nvSpPr>
            <p:spPr>
              <a:xfrm>
                <a:off x="3617381" y="1098493"/>
                <a:ext cx="38888" cy="38888"/>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sp>
          <p:nvSpPr>
            <p:cNvPr id="106" name="矩形 105"/>
            <p:cNvSpPr/>
            <p:nvPr/>
          </p:nvSpPr>
          <p:spPr>
            <a:xfrm>
              <a:off x="1960403" y="4158503"/>
              <a:ext cx="1751556" cy="284846"/>
            </a:xfrm>
            <a:prstGeom prst="rect">
              <a:avLst/>
            </a:prstGeom>
          </p:spPr>
          <p:txBody>
            <a:bodyPr wrap="none">
              <a:spAutoFit/>
            </a:bodyPr>
            <a:lstStyle/>
            <a:p>
              <a:r>
                <a:rPr lang="en-US" altLang="zh-CN" b="1" dirty="0"/>
                <a:t>3.Limited attention</a:t>
              </a:r>
              <a:endParaRPr lang="zh-CN" altLang="en-US" b="1" dirty="0"/>
            </a:p>
          </p:txBody>
        </p:sp>
        <p:sp>
          <p:nvSpPr>
            <p:cNvPr id="107" name="矩形 106"/>
            <p:cNvSpPr/>
            <p:nvPr/>
          </p:nvSpPr>
          <p:spPr>
            <a:xfrm>
              <a:off x="1960403" y="4403027"/>
              <a:ext cx="2594239" cy="1562201"/>
            </a:xfrm>
            <a:prstGeom prst="rect">
              <a:avLst/>
            </a:prstGeom>
          </p:spPr>
          <p:txBody>
            <a:bodyPr wrap="square">
              <a:spAutoFit/>
            </a:bodyPr>
            <a:lstStyle/>
            <a:p>
              <a:pPr lvl="0" algn="just">
                <a:lnSpc>
                  <a:spcPct val="130000"/>
                </a:lnSpc>
              </a:pPr>
              <a:r>
                <a:rPr lang="en-US" altLang="zh-CN" sz="1400" b="1" dirty="0">
                  <a:solidFill>
                    <a:schemeClr val="bg1">
                      <a:lumMod val="50000"/>
                    </a:schemeClr>
                  </a:solidFill>
                  <a:latin typeface="微软雅黑" panose="020B0503020204020204" charset="-122"/>
                  <a:ea typeface="微软雅黑" panose="020B0503020204020204" charset="-122"/>
                </a:rPr>
                <a:t>Most individual investors do not have the ability to research all the stocks before making a purchase decision. Instead, they simply choose from among the stocks that are highly attracting their attention. This increase in attention will exert upward price pressure on the stock in the short term, followed by a reversal.</a:t>
              </a:r>
              <a:endParaRPr lang="zh-CN" altLang="en-US" sz="1400" b="1" dirty="0">
                <a:solidFill>
                  <a:schemeClr val="bg1">
                    <a:lumMod val="50000"/>
                  </a:schemeClr>
                </a:solidFill>
                <a:latin typeface="微软雅黑" panose="020B0503020204020204" charset="-122"/>
                <a:ea typeface="微软雅黑" panose="020B0503020204020204" charset="-122"/>
              </a:endParaRPr>
            </a:p>
          </p:txBody>
        </p:sp>
      </p:grpSp>
      <p:grpSp>
        <p:nvGrpSpPr>
          <p:cNvPr id="21" name="组合 20">
            <a:extLst>
              <a:ext uri="{FF2B5EF4-FFF2-40B4-BE49-F238E27FC236}">
                <a16:creationId xmlns:a16="http://schemas.microsoft.com/office/drawing/2014/main" id="{522BC9D0-A7C8-4CF5-B74C-DBB332044D66}"/>
              </a:ext>
            </a:extLst>
          </p:cNvPr>
          <p:cNvGrpSpPr/>
          <p:nvPr/>
        </p:nvGrpSpPr>
        <p:grpSpPr>
          <a:xfrm>
            <a:off x="8145416" y="4127029"/>
            <a:ext cx="3174856" cy="1978624"/>
            <a:chOff x="6139688" y="4023836"/>
            <a:chExt cx="2300757" cy="1589432"/>
          </a:xfrm>
        </p:grpSpPr>
        <p:grpSp>
          <p:nvGrpSpPr>
            <p:cNvPr id="100" name="组合 99">
              <a:extLst>
                <a:ext uri="{FF2B5EF4-FFF2-40B4-BE49-F238E27FC236}">
                  <a16:creationId xmlns:a16="http://schemas.microsoft.com/office/drawing/2014/main" id="{C012BF89-73BA-459A-8C03-8AE2F360E4DE}"/>
                </a:ext>
              </a:extLst>
            </p:cNvPr>
            <p:cNvGrpSpPr/>
            <p:nvPr/>
          </p:nvGrpSpPr>
          <p:grpSpPr>
            <a:xfrm>
              <a:off x="6139688" y="4023836"/>
              <a:ext cx="2300757" cy="1589432"/>
              <a:chOff x="1356175" y="1093399"/>
              <a:chExt cx="2300757" cy="1589432"/>
            </a:xfrm>
          </p:grpSpPr>
          <p:sp>
            <p:nvSpPr>
              <p:cNvPr id="101" name="矩形 100">
                <a:extLst>
                  <a:ext uri="{FF2B5EF4-FFF2-40B4-BE49-F238E27FC236}">
                    <a16:creationId xmlns:a16="http://schemas.microsoft.com/office/drawing/2014/main" id="{65B3409E-6D48-4E83-AA8F-6F38E4ABC1EC}"/>
                  </a:ext>
                </a:extLst>
              </p:cNvPr>
              <p:cNvSpPr/>
              <p:nvPr/>
            </p:nvSpPr>
            <p:spPr>
              <a:xfrm>
                <a:off x="1368667" y="1118935"/>
                <a:ext cx="2268157" cy="1549546"/>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10" name="椭圆 109">
                <a:extLst>
                  <a:ext uri="{FF2B5EF4-FFF2-40B4-BE49-F238E27FC236}">
                    <a16:creationId xmlns:a16="http://schemas.microsoft.com/office/drawing/2014/main" id="{690D4A5A-503B-4964-AC05-F4EA46BBB261}"/>
                  </a:ext>
                </a:extLst>
              </p:cNvPr>
              <p:cNvSpPr/>
              <p:nvPr/>
            </p:nvSpPr>
            <p:spPr>
              <a:xfrm>
                <a:off x="1356175" y="1093399"/>
                <a:ext cx="38888" cy="38888"/>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11" name="椭圆 110">
                <a:extLst>
                  <a:ext uri="{FF2B5EF4-FFF2-40B4-BE49-F238E27FC236}">
                    <a16:creationId xmlns:a16="http://schemas.microsoft.com/office/drawing/2014/main" id="{1099908D-94ED-412D-BD4F-8632FCEAF228}"/>
                  </a:ext>
                </a:extLst>
              </p:cNvPr>
              <p:cNvSpPr/>
              <p:nvPr/>
            </p:nvSpPr>
            <p:spPr>
              <a:xfrm>
                <a:off x="1356175" y="2643943"/>
                <a:ext cx="38888" cy="38888"/>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12" name="椭圆 111">
                <a:extLst>
                  <a:ext uri="{FF2B5EF4-FFF2-40B4-BE49-F238E27FC236}">
                    <a16:creationId xmlns:a16="http://schemas.microsoft.com/office/drawing/2014/main" id="{90CC28D5-2A74-49A3-A57D-6B8D4451FB19}"/>
                  </a:ext>
                </a:extLst>
              </p:cNvPr>
              <p:cNvSpPr/>
              <p:nvPr/>
            </p:nvSpPr>
            <p:spPr>
              <a:xfrm>
                <a:off x="3618044" y="2643943"/>
                <a:ext cx="38888" cy="38888"/>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13" name="椭圆 112">
                <a:extLst>
                  <a:ext uri="{FF2B5EF4-FFF2-40B4-BE49-F238E27FC236}">
                    <a16:creationId xmlns:a16="http://schemas.microsoft.com/office/drawing/2014/main" id="{FA0A5D41-2502-4AD9-B0DB-036923984BBE}"/>
                  </a:ext>
                </a:extLst>
              </p:cNvPr>
              <p:cNvSpPr/>
              <p:nvPr/>
            </p:nvSpPr>
            <p:spPr>
              <a:xfrm>
                <a:off x="3617381" y="1098493"/>
                <a:ext cx="38888" cy="38888"/>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sp>
          <p:nvSpPr>
            <p:cNvPr id="114" name="矩形 113">
              <a:extLst>
                <a:ext uri="{FF2B5EF4-FFF2-40B4-BE49-F238E27FC236}">
                  <a16:creationId xmlns:a16="http://schemas.microsoft.com/office/drawing/2014/main" id="{1D3FD81A-1088-40B5-A414-5AE6E1EDACEE}"/>
                </a:ext>
              </a:extLst>
            </p:cNvPr>
            <p:cNvSpPr/>
            <p:nvPr/>
          </p:nvSpPr>
          <p:spPr>
            <a:xfrm>
              <a:off x="6196321" y="4144153"/>
              <a:ext cx="1901368" cy="296685"/>
            </a:xfrm>
            <a:prstGeom prst="rect">
              <a:avLst/>
            </a:prstGeom>
          </p:spPr>
          <p:txBody>
            <a:bodyPr wrap="none">
              <a:spAutoFit/>
            </a:bodyPr>
            <a:lstStyle/>
            <a:p>
              <a:r>
                <a:rPr lang="en-US" altLang="zh-CN" b="1" dirty="0"/>
                <a:t>4.Market imperfection</a:t>
              </a:r>
              <a:endParaRPr lang="zh-CN" altLang="en-US" b="1" dirty="0"/>
            </a:p>
          </p:txBody>
        </p:sp>
        <p:sp>
          <p:nvSpPr>
            <p:cNvPr id="115" name="矩形 114">
              <a:extLst>
                <a:ext uri="{FF2B5EF4-FFF2-40B4-BE49-F238E27FC236}">
                  <a16:creationId xmlns:a16="http://schemas.microsoft.com/office/drawing/2014/main" id="{8C76AA58-C7D1-4132-BEEE-ACCA1A7DCF13}"/>
                </a:ext>
              </a:extLst>
            </p:cNvPr>
            <p:cNvSpPr/>
            <p:nvPr/>
          </p:nvSpPr>
          <p:spPr>
            <a:xfrm>
              <a:off x="6196321" y="4388677"/>
              <a:ext cx="2188812" cy="1177159"/>
            </a:xfrm>
            <a:prstGeom prst="rect">
              <a:avLst/>
            </a:prstGeom>
          </p:spPr>
          <p:txBody>
            <a:bodyPr wrap="square">
              <a:spAutoFit/>
            </a:bodyPr>
            <a:lstStyle/>
            <a:p>
              <a:pPr lvl="0" algn="just">
                <a:lnSpc>
                  <a:spcPct val="130000"/>
                </a:lnSpc>
              </a:pPr>
              <a:r>
                <a:rPr lang="en-US" altLang="zh-CN" sz="1400" b="1" dirty="0">
                  <a:solidFill>
                    <a:schemeClr val="bg1">
                      <a:lumMod val="50000"/>
                    </a:schemeClr>
                  </a:solidFill>
                  <a:latin typeface="微软雅黑" panose="020B0503020204020204" charset="-122"/>
                  <a:ea typeface="微软雅黑" panose="020B0503020204020204" charset="-122"/>
                </a:rPr>
                <a:t>There is an objective restriction on short selling in China's stock market, which makes the time lag for bearish forces to enter the market price.</a:t>
              </a:r>
              <a:endParaRPr lang="zh-CN" altLang="en-US" sz="1400" b="1" dirty="0">
                <a:solidFill>
                  <a:schemeClr val="bg1">
                    <a:lumMod val="50000"/>
                  </a:schemeClr>
                </a:solidFill>
                <a:latin typeface="微软雅黑" panose="020B0503020204020204" charset="-122"/>
                <a:ea typeface="微软雅黑" panose="020B0503020204020204" charset="-122"/>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a:extLst>
              <a:ext uri="{FF2B5EF4-FFF2-40B4-BE49-F238E27FC236}">
                <a16:creationId xmlns:a16="http://schemas.microsoft.com/office/drawing/2014/main" id="{5BB1541F-4A40-4368-9C7D-668C1AB2954F}"/>
              </a:ext>
            </a:extLst>
          </p:cNvPr>
          <p:cNvGrpSpPr/>
          <p:nvPr/>
        </p:nvGrpSpPr>
        <p:grpSpPr>
          <a:xfrm>
            <a:off x="3138805" y="2600275"/>
            <a:ext cx="5914390" cy="1657450"/>
            <a:chOff x="12415" y="2868"/>
            <a:chExt cx="5834" cy="2335"/>
          </a:xfrm>
        </p:grpSpPr>
        <p:sp>
          <p:nvSpPr>
            <p:cNvPr id="6" name="文本框 5">
              <a:extLst>
                <a:ext uri="{FF2B5EF4-FFF2-40B4-BE49-F238E27FC236}">
                  <a16:creationId xmlns:a16="http://schemas.microsoft.com/office/drawing/2014/main" id="{821FC47C-3F15-414A-A9C9-3E546C2AB31A}"/>
                </a:ext>
              </a:extLst>
            </p:cNvPr>
            <p:cNvSpPr txBox="1"/>
            <p:nvPr/>
          </p:nvSpPr>
          <p:spPr>
            <a:xfrm>
              <a:off x="12415" y="2868"/>
              <a:ext cx="5834" cy="2335"/>
            </a:xfrm>
            <a:prstGeom prst="rect">
              <a:avLst/>
            </a:prstGeom>
            <a:noFill/>
          </p:spPr>
          <p:txBody>
            <a:bodyPr wrap="square" rtlCol="0">
              <a:spAutoFit/>
            </a:bodyPr>
            <a:lstStyle/>
            <a:p>
              <a:pPr algn="ctr" defTabSz="609600">
                <a:lnSpc>
                  <a:spcPct val="130000"/>
                </a:lnSpc>
              </a:pPr>
              <a:r>
                <a:rPr lang="zh-CN" altLang="en-US" sz="2400" b="1" dirty="0">
                  <a:latin typeface="+mj-lt"/>
                  <a:ea typeface="微软雅黑" panose="020B0503020204020204" charset="-122"/>
                </a:rPr>
                <a:t>Web crawler technology crawls stock forum text information</a:t>
              </a:r>
            </a:p>
          </p:txBody>
        </p:sp>
        <p:grpSp>
          <p:nvGrpSpPr>
            <p:cNvPr id="7" name="组合 6">
              <a:extLst>
                <a:ext uri="{FF2B5EF4-FFF2-40B4-BE49-F238E27FC236}">
                  <a16:creationId xmlns:a16="http://schemas.microsoft.com/office/drawing/2014/main" id="{714B6D00-521D-4BD1-BB31-4BCBBE964611}"/>
                </a:ext>
              </a:extLst>
            </p:cNvPr>
            <p:cNvGrpSpPr/>
            <p:nvPr/>
          </p:nvGrpSpPr>
          <p:grpSpPr>
            <a:xfrm>
              <a:off x="14333" y="4144"/>
              <a:ext cx="2696" cy="878"/>
              <a:chOff x="10490" y="4144"/>
              <a:chExt cx="2696" cy="878"/>
            </a:xfrm>
          </p:grpSpPr>
          <p:sp>
            <p:nvSpPr>
              <p:cNvPr id="8" name="文本框 7">
                <a:extLst>
                  <a:ext uri="{FF2B5EF4-FFF2-40B4-BE49-F238E27FC236}">
                    <a16:creationId xmlns:a16="http://schemas.microsoft.com/office/drawing/2014/main" id="{0CF9C9AE-52ED-4496-BE96-1461922870A4}"/>
                  </a:ext>
                </a:extLst>
              </p:cNvPr>
              <p:cNvSpPr txBox="1"/>
              <p:nvPr/>
            </p:nvSpPr>
            <p:spPr>
              <a:xfrm>
                <a:off x="10490" y="4144"/>
                <a:ext cx="2696" cy="647"/>
              </a:xfrm>
              <a:prstGeom prst="rect">
                <a:avLst/>
              </a:prstGeom>
              <a:noFill/>
            </p:spPr>
            <p:txBody>
              <a:bodyPr wrap="square" rtlCol="0">
                <a:spAutoFit/>
              </a:bodyPr>
              <a:lstStyle/>
              <a:p>
                <a:pPr algn="ctr" defTabSz="609600">
                  <a:lnSpc>
                    <a:spcPct val="130000"/>
                  </a:lnSpc>
                </a:pPr>
                <a:r>
                  <a:rPr lang="zh-CN" altLang="en-US" sz="1600" b="1" dirty="0">
                    <a:latin typeface="+mj-lt"/>
                    <a:ea typeface="微软雅黑" panose="020B0503020204020204" charset="-122"/>
                  </a:rPr>
                  <a:t>PART THREE</a:t>
                </a:r>
                <a:endParaRPr lang="zh-CN" altLang="en-US" dirty="0">
                  <a:latin typeface="+mj-lt"/>
                  <a:ea typeface="微软雅黑" panose="020B0503020204020204" charset="-122"/>
                </a:endParaRPr>
              </a:p>
            </p:txBody>
          </p:sp>
          <p:sp>
            <p:nvSpPr>
              <p:cNvPr id="9" name="矩形 8">
                <a:extLst>
                  <a:ext uri="{FF2B5EF4-FFF2-40B4-BE49-F238E27FC236}">
                    <a16:creationId xmlns:a16="http://schemas.microsoft.com/office/drawing/2014/main" id="{824BC1A4-D27E-4735-932B-94803438DF85}"/>
                  </a:ext>
                </a:extLst>
              </p:cNvPr>
              <p:cNvSpPr/>
              <p:nvPr/>
            </p:nvSpPr>
            <p:spPr>
              <a:xfrm>
                <a:off x="10548" y="4844"/>
                <a:ext cx="2580" cy="178"/>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grpSp>
    </p:spTree>
  </p:cSld>
  <p:clrMapOvr>
    <a:masterClrMapping/>
  </p:clrMapOvr>
  <p:transition spd="slow">
    <p:push dir="u"/>
  </p:transition>
</p:sld>
</file>

<file path=ppt/theme/theme1.xml><?xml version="1.0" encoding="utf-8"?>
<a:theme xmlns:a="http://schemas.openxmlformats.org/drawingml/2006/main" name="清风素材 https://12sc.taobao.com">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36">
      <a:majorFont>
        <a:latin typeface="Segoe UI"/>
        <a:ea typeface="宋体"/>
        <a:cs typeface=""/>
      </a:majorFont>
      <a:minorFont>
        <a:latin typeface="Segoe UI"/>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1587</TotalTime>
  <Words>1853</Words>
  <Application>Microsoft Macintosh PowerPoint</Application>
  <PresentationFormat>宽屏</PresentationFormat>
  <Paragraphs>239</Paragraphs>
  <Slides>33</Slides>
  <Notes>1</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33</vt:i4>
      </vt:variant>
    </vt:vector>
  </HeadingPairs>
  <TitlesOfParts>
    <vt:vector size="41" baseType="lpstr">
      <vt:lpstr>等线</vt:lpstr>
      <vt:lpstr>微软雅黑</vt:lpstr>
      <vt:lpstr>Arial</vt:lpstr>
      <vt:lpstr>Segoe UI</vt:lpstr>
      <vt:lpstr>Segoe UI Light</vt:lpstr>
      <vt:lpstr>Times New Roman</vt:lpstr>
      <vt:lpstr>Wingdings</vt:lpstr>
      <vt:lpstr>清风素材 https://12sc.taobao.com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12sc.taobao.com</dc:subject>
  <dc:creator>清风素材; 12sc.taobao.com</dc:creator>
  <cp:keywords>12sc.taobao.com</cp:keywords>
  <dc:description>12sc.taobao.com</dc:description>
  <cp:lastModifiedBy>office user</cp:lastModifiedBy>
  <cp:revision>160</cp:revision>
  <dcterms:created xsi:type="dcterms:W3CDTF">2015-08-18T02:51:00Z</dcterms:created>
  <dcterms:modified xsi:type="dcterms:W3CDTF">2021-04-01T04:43:24Z</dcterms:modified>
  <cp:category>12sc.taobao.com</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E4DA8DB0239F4CDD96078637937090AC</vt:lpwstr>
  </property>
  <property fmtid="{D5CDD505-2E9C-101B-9397-08002B2CF9AE}" pid="3" name="KSOProductBuildVer">
    <vt:lpwstr>2052-11.1.0.10356</vt:lpwstr>
  </property>
</Properties>
</file>